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40AF"/>
        </a:solidFill>
      </p:bgPr>
    </p:bg>
    <p:spTree>
      <p:nvGrpSpPr>
        <p:cNvPr id="1" name=""/>
        <p:cNvGrpSpPr/>
        <p:nvPr/>
      </p:nvGrpSpPr>
      <p:grpSpPr>
        <a:xfrm>
          <a:off x="0" y="0"/>
          <a:ext cx="0" cy="0"/>
          <a:chOff x="0" y="0"/>
          <a:chExt cx="0" cy="0"/>
        </a:xfrm>
      </p:grpSpPr>
      <p:sp>
        <p:nvSpPr>
          <p:cNvPr id="2" name="Text 0"/>
          <p:cNvSpPr/>
          <p:nvPr/>
        </p:nvSpPr>
        <p:spPr>
          <a:xfrm>
            <a:off x="457200" y="2194560"/>
            <a:ext cx="11274552" cy="914400"/>
          </a:xfrm>
          <a:prstGeom prst="rect">
            <a:avLst/>
          </a:prstGeom>
          <a:noFill/>
          <a:ln/>
        </p:spPr>
        <p:txBody>
          <a:bodyPr wrap="square" rtlCol="0" anchor="ctr"/>
          <a:lstStyle/>
          <a:p>
            <a:pPr rtl="1" algn="ctr" indent="0" marL="0">
              <a:buNone/>
            </a:pPr>
            <a:r>
              <a:rPr lang="en-US" sz="4800" b="1" dirty="0">
                <a:solidFill>
                  <a:srgbClr val="FFFFFF"/>
                </a:solidFill>
                <a:latin typeface="Arial" pitchFamily="34" charset="0"/>
                <a:ea typeface="Arial" pitchFamily="34" charset="-122"/>
                <a:cs typeface="Arial" pitchFamily="34" charset="-120"/>
              </a:rPr>
              <a:t>תכנית שיווק אסטרטגית</a:t>
            </a:r>
            <a:endParaRPr lang="en-US" sz="4800" dirty="0"/>
          </a:p>
        </p:txBody>
      </p:sp>
      <p:sp>
        <p:nvSpPr>
          <p:cNvPr id="3" name="Text 1"/>
          <p:cNvSpPr/>
          <p:nvPr/>
        </p:nvSpPr>
        <p:spPr>
          <a:xfrm>
            <a:off x="457200" y="3291840"/>
            <a:ext cx="11274552" cy="731520"/>
          </a:xfrm>
          <a:prstGeom prst="rect">
            <a:avLst/>
          </a:prstGeom>
          <a:noFill/>
          <a:ln/>
        </p:spPr>
        <p:txBody>
          <a:bodyPr wrap="square" rtlCol="0" anchor="ctr"/>
          <a:lstStyle/>
          <a:p>
            <a:pPr rtl="1" algn="ctr" indent="0" marL="0">
              <a:buNone/>
            </a:pPr>
            <a:r>
              <a:rPr lang="en-US" sz="3200" dirty="0">
                <a:solidFill>
                  <a:srgbClr val="FFFFFF"/>
                </a:solidFill>
                <a:latin typeface="Arial" pitchFamily="34" charset="0"/>
                <a:ea typeface="Arial" pitchFamily="34" charset="-122"/>
                <a:cs typeface="Arial" pitchFamily="34" charset="-120"/>
              </a:rPr>
              <a:t>קבוצת מיכפל טכנולוגיות בע"מ</a:t>
            </a:r>
            <a:endParaRPr lang="en-US" sz="3200" dirty="0"/>
          </a:p>
        </p:txBody>
      </p:sp>
      <p:sp>
        <p:nvSpPr>
          <p:cNvPr id="4" name="Text 2"/>
          <p:cNvSpPr/>
          <p:nvPr/>
        </p:nvSpPr>
        <p:spPr>
          <a:xfrm>
            <a:off x="457200" y="4206240"/>
            <a:ext cx="11274552" cy="365760"/>
          </a:xfrm>
          <a:prstGeom prst="rect">
            <a:avLst/>
          </a:prstGeom>
          <a:noFill/>
          <a:ln/>
        </p:spPr>
        <p:txBody>
          <a:bodyPr wrap="square" rtlCol="0" anchor="ctr"/>
          <a:lstStyle/>
          <a:p>
            <a:pPr algn="ctr" indent="0" marL="0">
              <a:buNone/>
            </a:pPr>
            <a:r>
              <a:rPr lang="en-US" sz="1600" dirty="0">
                <a:solidFill>
                  <a:srgbClr val="C7D2FE"/>
                </a:solidFill>
                <a:latin typeface="Arial" pitchFamily="34" charset="0"/>
                <a:ea typeface="Arial" pitchFamily="34" charset="-122"/>
                <a:cs typeface="Arial" pitchFamily="34" charset="-120"/>
              </a:rPr>
              <a:t>12.08.2026</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AFC"/>
        </a:solidFill>
      </p:bgPr>
    </p:bg>
    <p:spTree>
      <p:nvGrpSpPr>
        <p:cNvPr id="1" name=""/>
        <p:cNvGrpSpPr/>
        <p:nvPr/>
      </p:nvGrpSpPr>
      <p:grpSpPr>
        <a:xfrm>
          <a:off x="0" y="0"/>
          <a:ext cx="0" cy="0"/>
          <a:chOff x="0" y="0"/>
          <a:chExt cx="0" cy="0"/>
        </a:xfrm>
      </p:grpSpPr>
      <p:sp>
        <p:nvSpPr>
          <p:cNvPr id="2" name="Text 0"/>
          <p:cNvSpPr/>
          <p:nvPr/>
        </p:nvSpPr>
        <p:spPr>
          <a:xfrm>
            <a:off x="457200" y="2560320"/>
            <a:ext cx="11274552" cy="731520"/>
          </a:xfrm>
          <a:prstGeom prst="rect">
            <a:avLst/>
          </a:prstGeom>
          <a:noFill/>
          <a:ln/>
        </p:spPr>
        <p:txBody>
          <a:bodyPr wrap="square" rtlCol="0" anchor="ctr"/>
          <a:lstStyle/>
          <a:p>
            <a:pPr rtl="1" algn="ctr" indent="0" marL="0">
              <a:buNone/>
            </a:pPr>
            <a:r>
              <a:rPr lang="en-US" sz="2400" dirty="0">
                <a:solidFill>
                  <a:srgbClr val="64748B"/>
                </a:solidFill>
                <a:latin typeface="Arial" pitchFamily="34" charset="0"/>
                <a:ea typeface="Arial" pitchFamily="34" charset="-122"/>
                <a:cs typeface="Arial" pitchFamily="34" charset="-120"/>
              </a:rPr>
              <a:t>חלק ב'</a:t>
            </a:r>
            <a:endParaRPr lang="en-US" sz="2400" dirty="0"/>
          </a:p>
        </p:txBody>
      </p:sp>
      <p:sp>
        <p:nvSpPr>
          <p:cNvPr id="3" name="Text 1"/>
          <p:cNvSpPr/>
          <p:nvPr/>
        </p:nvSpPr>
        <p:spPr>
          <a:xfrm>
            <a:off x="457200" y="3108960"/>
            <a:ext cx="11274552" cy="914400"/>
          </a:xfrm>
          <a:prstGeom prst="rect">
            <a:avLst/>
          </a:prstGeom>
          <a:noFill/>
          <a:ln/>
        </p:spPr>
        <p:txBody>
          <a:bodyPr wrap="square" rtlCol="0" anchor="ctr"/>
          <a:lstStyle/>
          <a:p>
            <a:pPr rtl="1" algn="ctr" indent="0" marL="0">
              <a:buNone/>
            </a:pPr>
            <a:r>
              <a:rPr lang="en-US" sz="4000" b="1" dirty="0">
                <a:solidFill>
                  <a:srgbClr val="1E40AF"/>
                </a:solidFill>
                <a:latin typeface="Arial" pitchFamily="34" charset="0"/>
                <a:ea typeface="Arial" pitchFamily="34" charset="-122"/>
                <a:cs typeface="Arial" pitchFamily="34" charset="-120"/>
              </a:rPr>
              <a:t>מהלכים אסטרטגיים</a:t>
            </a:r>
            <a:endParaRPr lang="en-US"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6.1 השקת נרטיב "מערכת ההפעלה הארגונית"</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מנוע צמיחה: מיתוג ומיצוב מחדש</a:t>
            </a:r>
            <a:endParaRPr lang="en-US" sz="1400" dirty="0"/>
          </a:p>
        </p:txBody>
      </p:sp>
      <p:sp>
        <p:nvSpPr>
          <p:cNvPr id="5" name="Text 3"/>
          <p:cNvSpPr/>
          <p:nvPr/>
        </p:nvSpPr>
        <p:spPr>
          <a:xfrm>
            <a:off x="457200"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מטרת המהלך</a:t>
            </a:r>
            <a:endParaRPr lang="en-US" sz="1800" dirty="0"/>
          </a:p>
        </p:txBody>
      </p:sp>
      <p:sp>
        <p:nvSpPr>
          <p:cNvPr id="6" name="Text 4"/>
          <p:cNvSpPr/>
          <p:nvPr/>
        </p:nvSpPr>
        <p:spPr>
          <a:xfrm>
            <a:off x="457200"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לבסס את המיצוב החדש של הקבוצה כ'מערכת ההפעלה הארגונית' (Organizational OS) של עולם העבודה בישראל, ולהפריד באופן ברור בין מותג הקבוצה למותגי המוצרים.</a:t>
            </a:r>
            <a:endParaRPr lang="en-US" sz="1200" dirty="0"/>
          </a:p>
        </p:txBody>
      </p:sp>
      <p:sp>
        <p:nvSpPr>
          <p:cNvPr id="7" name="Text 5"/>
          <p:cNvSpPr/>
          <p:nvPr/>
        </p:nvSpPr>
        <p:spPr>
          <a:xfrm>
            <a:off x="6323076"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רציונל</a:t>
            </a:r>
            <a:endParaRPr lang="en-US" sz="1800" dirty="0"/>
          </a:p>
        </p:txBody>
      </p:sp>
      <p:sp>
        <p:nvSpPr>
          <p:cNvPr id="8" name="Text 6"/>
          <p:cNvSpPr/>
          <p:nvPr/>
        </p:nvSpPr>
        <p:spPr>
          <a:xfrm>
            <a:off x="6323076"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המיצוב הנוכחי מפוזר ומיושן. נרטיב מאחד, ברור ונועז ייצר בידול תחרותי, יספר סיפור קוהרנטי לכלל הקהלים, ויהווה בסיס לכל פעילות שיווקית עתידית.</a:t>
            </a:r>
            <a:endParaRPr lang="en-US" sz="1200" dirty="0"/>
          </a:p>
        </p:txBody>
      </p:sp>
      <p:sp>
        <p:nvSpPr>
          <p:cNvPr id="9" name="Text 7"/>
          <p:cNvSpPr/>
          <p:nvPr/>
        </p:nvSpPr>
        <p:spPr>
          <a:xfrm>
            <a:off x="457200"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קהלי יעד</a:t>
            </a:r>
            <a:endParaRPr lang="en-US" sz="1800" dirty="0"/>
          </a:p>
        </p:txBody>
      </p:sp>
      <p:sp>
        <p:nvSpPr>
          <p:cNvPr id="10" name="Text 8"/>
          <p:cNvSpPr/>
          <p:nvPr/>
        </p:nvSpPr>
        <p:spPr>
          <a:xfrm>
            <a:off x="457200"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מייצגים (משרדי רו"ח ופיננסים), חשבים וסמנכ"לי כספים בחברות, חשבי שכר, מנהלי חשבונות, מנהלי HR [לקוח / מקבל החלטה]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בעלי מניות /דירקטוריון, שחקנים בשוק ההון [משקיע פוטנציאלי / קיים]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כתבים, בלוגרים, משפיעני רשת בתחומי כלכלה, טכנולוגיות ושוק ההון [עיתונאי / מדיה]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חברות מוצר בתחום התוכנה / טכנולוגיות לניהול תהליכים ארגוניים [חברה לרכישה / כניסת שותף]</a:t>
            </a:r>
            <a:endParaRPr lang="en-US" sz="1100" dirty="0"/>
          </a:p>
        </p:txBody>
      </p:sp>
      <p:sp>
        <p:nvSpPr>
          <p:cNvPr id="11" name="Text 9"/>
          <p:cNvSpPr/>
          <p:nvPr/>
        </p:nvSpPr>
        <p:spPr>
          <a:xfrm>
            <a:off x="4367784"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מסרים</a:t>
            </a:r>
            <a:endParaRPr lang="en-US" sz="1800" dirty="0"/>
          </a:p>
        </p:txBody>
      </p:sp>
      <p:sp>
        <p:nvSpPr>
          <p:cNvPr id="12" name="Text 10"/>
          <p:cNvSpPr/>
          <p:nvPr/>
        </p:nvSpPr>
        <p:spPr>
          <a:xfrm>
            <a:off x="4367784"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מערכת ההפעלה הארגונית שלך. כל מה שצריך כדי לנהל, במקום אחד.</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מ-14 חברות לאקוסיסטם אחד. הכוח המאוחד של המומחים בישראל.</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מפשטים את המורכבות, כדי שתוכלו להתמקד במה שחשוב באמת.</a:t>
            </a:r>
            <a:endParaRPr lang="en-US" sz="1100" dirty="0"/>
          </a:p>
        </p:txBody>
      </p:sp>
      <p:sp>
        <p:nvSpPr>
          <p:cNvPr id="13" name="Text 11"/>
          <p:cNvSpPr/>
          <p:nvPr/>
        </p:nvSpPr>
        <p:spPr>
          <a:xfrm>
            <a:off x="8278368"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מדדי הצלחה</a:t>
            </a:r>
            <a:endParaRPr lang="en-US" sz="1800" dirty="0"/>
          </a:p>
        </p:txBody>
      </p:sp>
      <p:sp>
        <p:nvSpPr>
          <p:cNvPr id="14" name="Text 12"/>
          <p:cNvSpPr/>
          <p:nvPr/>
        </p:nvSpPr>
        <p:spPr>
          <a:xfrm>
            <a:off x="8278368"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Share of Voice במדיה על הנרטיב החדש</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תנועה ומעורבות באתר הקבוצתי החדש</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עלייה באזכורים של 'מערכת ההפעלה הארגונית' בתקשורת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שינוי בתפיסת המותג (יימדד בסקרים תקופתיים)</a:t>
            </a:r>
            <a:endParaRPr lang="en-US" sz="1100" dirty="0"/>
          </a:p>
        </p:txBody>
      </p:sp>
      <p:sp>
        <p:nvSpPr>
          <p:cNvPr id="15" name="Text 13"/>
          <p:cNvSpPr/>
          <p:nvPr/>
        </p:nvSpPr>
        <p:spPr>
          <a:xfrm>
            <a:off x="457200" y="4892040"/>
            <a:ext cx="11274552"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תחומי מיקוד</a:t>
            </a:r>
            <a:endParaRPr lang="en-US" sz="1800" dirty="0"/>
          </a:p>
        </p:txBody>
      </p:sp>
      <p:sp>
        <p:nvSpPr>
          <p:cNvPr id="16" name="Text 14"/>
          <p:cNvSpPr/>
          <p:nvPr/>
        </p:nvSpPr>
        <p:spPr>
          <a:xfrm>
            <a:off x="457200" y="5303520"/>
            <a:ext cx="11274552" cy="105156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השקת אתר קבוצתי חדש עם מסרים ונראות של 'Organizational OS'</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קמפיין השקה דיגיטלי בלינקדאין ובמדיה הכלכלית למנהלי HR ו-CFOs</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יצירת סרטון תדמית קבוצתי המסביר את חזון מערכת ההפעלה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Earned Media וראיונות מנכ"ל בעיתונות הכלכלית על המהלך האסטרטגי</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עדכון כל חומרי המכירה והמשקיעים (מצגות, One-pagers) עם המיתוג החדש</a:t>
            </a:r>
            <a:endParaRPr lang="en-US" sz="1100" dirty="0"/>
          </a:p>
        </p:txBody>
      </p:sp>
      <p:sp>
        <p:nvSpPr>
          <p:cNvPr id="17" name="Text 15"/>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6.2 הקמת תשתית שיווק מבוסס תוכן</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מנוע צמיחה: בניית מנוע Go-To-Market</a:t>
            </a:r>
            <a:endParaRPr lang="en-US" sz="1400" dirty="0"/>
          </a:p>
        </p:txBody>
      </p:sp>
      <p:sp>
        <p:nvSpPr>
          <p:cNvPr id="5" name="Text 3"/>
          <p:cNvSpPr/>
          <p:nvPr/>
        </p:nvSpPr>
        <p:spPr>
          <a:xfrm>
            <a:off x="457200"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מטרת המהלך</a:t>
            </a:r>
            <a:endParaRPr lang="en-US" sz="1800" dirty="0"/>
          </a:p>
        </p:txBody>
      </p:sp>
      <p:sp>
        <p:nvSpPr>
          <p:cNvPr id="6" name="Text 4"/>
          <p:cNvSpPr/>
          <p:nvPr/>
        </p:nvSpPr>
        <p:spPr>
          <a:xfrm>
            <a:off x="457200"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לייצר זרם קבוע של ביקושים איכותיים (Inbound Leads) באמצעות תוכן מקצועי הממצב את הקבוצה כמובילת דעה בתחומי שכר, HR ופיננסים.</a:t>
            </a:r>
            <a:endParaRPr lang="en-US" sz="1200" dirty="0"/>
          </a:p>
        </p:txBody>
      </p:sp>
      <p:sp>
        <p:nvSpPr>
          <p:cNvPr id="7" name="Text 5"/>
          <p:cNvSpPr/>
          <p:nvPr/>
        </p:nvSpPr>
        <p:spPr>
          <a:xfrm>
            <a:off x="6323076"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רציונל</a:t>
            </a:r>
            <a:endParaRPr lang="en-US" sz="1800" dirty="0"/>
          </a:p>
        </p:txBody>
      </p:sp>
      <p:sp>
        <p:nvSpPr>
          <p:cNvPr id="8" name="Text 6"/>
          <p:cNvSpPr/>
          <p:nvPr/>
        </p:nvSpPr>
        <p:spPr>
          <a:xfrm>
            <a:off x="6323076"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החברה סובלת מבשלות שיווקית נמוכה ותלות במכירות יוצאות. מנוע תוכן יבנה נכס דיגיטלי ארוך טווח, יחנך את השוק, ייצר אמון ויזין את משפך המכירות באופן סקיילבילי ומדיד.</a:t>
            </a:r>
            <a:endParaRPr lang="en-US" sz="1200" dirty="0"/>
          </a:p>
        </p:txBody>
      </p:sp>
      <p:sp>
        <p:nvSpPr>
          <p:cNvPr id="9" name="Text 7"/>
          <p:cNvSpPr/>
          <p:nvPr/>
        </p:nvSpPr>
        <p:spPr>
          <a:xfrm>
            <a:off x="457200"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קהלי יעד</a:t>
            </a:r>
            <a:endParaRPr lang="en-US" sz="1800" dirty="0"/>
          </a:p>
        </p:txBody>
      </p:sp>
      <p:sp>
        <p:nvSpPr>
          <p:cNvPr id="10" name="Text 8"/>
          <p:cNvSpPr/>
          <p:nvPr/>
        </p:nvSpPr>
        <p:spPr>
          <a:xfrm>
            <a:off x="457200"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מייצגים (משרדי רו"ח ופיננסים), חשבים וסמנכ"לי כספים בחברות, חשבי שכר, מנהלי חשבונות, מנהלי HR [לקוח / מקבל החלטה]</a:t>
            </a:r>
            <a:endParaRPr lang="en-US" sz="1100" dirty="0"/>
          </a:p>
        </p:txBody>
      </p:sp>
      <p:sp>
        <p:nvSpPr>
          <p:cNvPr id="11" name="Text 9"/>
          <p:cNvSpPr/>
          <p:nvPr/>
        </p:nvSpPr>
        <p:spPr>
          <a:xfrm>
            <a:off x="4367784"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מסרים</a:t>
            </a:r>
            <a:endParaRPr lang="en-US" sz="1800" dirty="0"/>
          </a:p>
        </p:txBody>
      </p:sp>
      <p:sp>
        <p:nvSpPr>
          <p:cNvPr id="12" name="Text 10"/>
          <p:cNvSpPr/>
          <p:nvPr/>
        </p:nvSpPr>
        <p:spPr>
          <a:xfrm>
            <a:off x="4367784"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עומק שאי אפשר לחקות. 40 שנות ניסיון, מובנות בכל פתרון.</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מפשטים את המורכבות, כדי שתוכלו להתמקד במה שחשוב באמת.</a:t>
            </a:r>
            <a:endParaRPr lang="en-US" sz="1100" dirty="0"/>
          </a:p>
        </p:txBody>
      </p:sp>
      <p:sp>
        <p:nvSpPr>
          <p:cNvPr id="13" name="Text 11"/>
          <p:cNvSpPr/>
          <p:nvPr/>
        </p:nvSpPr>
        <p:spPr>
          <a:xfrm>
            <a:off x="8278368"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מדדי הצלחה</a:t>
            </a:r>
            <a:endParaRPr lang="en-US" sz="1800" dirty="0"/>
          </a:p>
        </p:txBody>
      </p:sp>
      <p:sp>
        <p:nvSpPr>
          <p:cNvPr id="14" name="Text 12"/>
          <p:cNvSpPr/>
          <p:nvPr/>
        </p:nvSpPr>
        <p:spPr>
          <a:xfrm>
            <a:off x="8278368"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כמות לידים שיווקיים (MQLs) שנוצרו מתוכן</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מספר הורדות של נכסי תוכן</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גידול בתנועה האורגנית לאתר</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גודל ושיעור מעורבות של רשימת הדיוור</a:t>
            </a:r>
            <a:endParaRPr lang="en-US" sz="1100" dirty="0"/>
          </a:p>
        </p:txBody>
      </p:sp>
      <p:sp>
        <p:nvSpPr>
          <p:cNvPr id="15" name="Text 13"/>
          <p:cNvSpPr/>
          <p:nvPr/>
        </p:nvSpPr>
        <p:spPr>
          <a:xfrm>
            <a:off x="457200" y="4892040"/>
            <a:ext cx="11274552"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תחומי מיקוד</a:t>
            </a:r>
            <a:endParaRPr lang="en-US" sz="1800" dirty="0"/>
          </a:p>
        </p:txBody>
      </p:sp>
      <p:sp>
        <p:nvSpPr>
          <p:cNvPr id="16" name="Text 14"/>
          <p:cNvSpPr/>
          <p:nvPr/>
        </p:nvSpPr>
        <p:spPr>
          <a:xfrm>
            <a:off x="457200" y="5303520"/>
            <a:ext cx="11274552" cy="105156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השקת בלוג/מרכז ידע באתר הקבוצה עם מאמרים מקצועיים שבועיים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פיתוח והפצת נכסי תוכן עוגן (Ebooks/Whitepapers) רבעוניים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בניית מערך ניוזלטר חודשי המספק ערך מקצועי לקהל היעד</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השקת סדרת וובינרים מקצועיים רבעונית בנושאי רגולציה וחדשנות ב-HR</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השקעה בתשתית SEO בסיסית למיקוד במונחי מפתח אסטרטגיים</a:t>
            </a:r>
            <a:endParaRPr lang="en-US" sz="1100" dirty="0"/>
          </a:p>
        </p:txBody>
      </p:sp>
      <p:sp>
        <p:nvSpPr>
          <p:cNvPr id="17" name="Text 15"/>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6.3 תכנית 'עוצמת האקוסיסטם'</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מנוע צמיחה: סינרגיה קבוצתית והרחבת לקוח</a:t>
            </a:r>
            <a:endParaRPr lang="en-US" sz="1400" dirty="0"/>
          </a:p>
        </p:txBody>
      </p:sp>
      <p:sp>
        <p:nvSpPr>
          <p:cNvPr id="5" name="Text 3"/>
          <p:cNvSpPr/>
          <p:nvPr/>
        </p:nvSpPr>
        <p:spPr>
          <a:xfrm>
            <a:off x="457200"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מטרת המהלך</a:t>
            </a:r>
            <a:endParaRPr lang="en-US" sz="1800" dirty="0"/>
          </a:p>
        </p:txBody>
      </p:sp>
      <p:sp>
        <p:nvSpPr>
          <p:cNvPr id="6" name="Text 4"/>
          <p:cNvSpPr/>
          <p:nvPr/>
        </p:nvSpPr>
        <p:spPr>
          <a:xfrm>
            <a:off x="457200"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להפוך את בסיס הלקוחות המשותף מנכס פסיבי למנוע צמיחה אקטיבי, באמצעות יוזמות Cross-sell ו-Upsell מבוססות תוכן ונתונים.</a:t>
            </a:r>
            <a:endParaRPr lang="en-US" sz="1200" dirty="0"/>
          </a:p>
        </p:txBody>
      </p:sp>
      <p:sp>
        <p:nvSpPr>
          <p:cNvPr id="7" name="Text 5"/>
          <p:cNvSpPr/>
          <p:nvPr/>
        </p:nvSpPr>
        <p:spPr>
          <a:xfrm>
            <a:off x="6323076"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רציונל</a:t>
            </a:r>
            <a:endParaRPr lang="en-US" sz="1800" dirty="0"/>
          </a:p>
        </p:txBody>
      </p:sp>
      <p:sp>
        <p:nvSpPr>
          <p:cNvPr id="8" name="Text 6"/>
          <p:cNvSpPr/>
          <p:nvPr/>
        </p:nvSpPr>
        <p:spPr>
          <a:xfrm>
            <a:off x="6323076"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הפוטנציאל הגדול ביותר לצמיחה בטווח הקצר נמצא בבסיס הלקוחות הקיים של 14 החברות. מהלך סינרגטי יגדיל את ההכנסה הממוצעת ללקוח ויחזק את הנאמנות והתלות באקוסיסטם.</a:t>
            </a:r>
            <a:endParaRPr lang="en-US" sz="1200" dirty="0"/>
          </a:p>
        </p:txBody>
      </p:sp>
      <p:sp>
        <p:nvSpPr>
          <p:cNvPr id="9" name="Text 7"/>
          <p:cNvSpPr/>
          <p:nvPr/>
        </p:nvSpPr>
        <p:spPr>
          <a:xfrm>
            <a:off x="457200"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קהלי יעד</a:t>
            </a:r>
            <a:endParaRPr lang="en-US" sz="1800" dirty="0"/>
          </a:p>
        </p:txBody>
      </p:sp>
      <p:sp>
        <p:nvSpPr>
          <p:cNvPr id="10" name="Text 8"/>
          <p:cNvSpPr/>
          <p:nvPr/>
        </p:nvSpPr>
        <p:spPr>
          <a:xfrm>
            <a:off x="457200"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מייצגים (משרדי רו"ח ופיננסים), חשבים וסמנכ"לי כספים בחברות, חשבי שכר, מנהלי חשבונות, מנהלי HR [לקוח / מקבל החלטה]</a:t>
            </a:r>
            <a:endParaRPr lang="en-US" sz="1100" dirty="0"/>
          </a:p>
        </p:txBody>
      </p:sp>
      <p:sp>
        <p:nvSpPr>
          <p:cNvPr id="11" name="Text 9"/>
          <p:cNvSpPr/>
          <p:nvPr/>
        </p:nvSpPr>
        <p:spPr>
          <a:xfrm>
            <a:off x="4367784"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מסרים</a:t>
            </a:r>
            <a:endParaRPr lang="en-US" sz="1800" dirty="0"/>
          </a:p>
        </p:txBody>
      </p:sp>
      <p:sp>
        <p:nvSpPr>
          <p:cNvPr id="12" name="Text 10"/>
          <p:cNvSpPr/>
          <p:nvPr/>
        </p:nvSpPr>
        <p:spPr>
          <a:xfrm>
            <a:off x="4367784"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מ-14 חברות לאקוסיסטם אחד. הכוח המאוחד של המומחים בישראל.</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מערכת ההפעלה הארגונית שלך. כל מה שצריך כדי לנהל, במקום אחד.</a:t>
            </a:r>
            <a:endParaRPr lang="en-US" sz="1100" dirty="0"/>
          </a:p>
        </p:txBody>
      </p:sp>
      <p:sp>
        <p:nvSpPr>
          <p:cNvPr id="13" name="Text 11"/>
          <p:cNvSpPr/>
          <p:nvPr/>
        </p:nvSpPr>
        <p:spPr>
          <a:xfrm>
            <a:off x="8278368"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מדדי הצלחה</a:t>
            </a:r>
            <a:endParaRPr lang="en-US" sz="1800" dirty="0"/>
          </a:p>
        </p:txBody>
      </p:sp>
      <p:sp>
        <p:nvSpPr>
          <p:cNvPr id="14" name="Text 12"/>
          <p:cNvSpPr/>
          <p:nvPr/>
        </p:nvSpPr>
        <p:spPr>
          <a:xfrm>
            <a:off x="8278368"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מספר הזדמנויות Cross-sell שנוצרו</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גידול בהכנסה הממוצעת ללקוח (ARPA)</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אחוז הלקוחות המשתמשים ב-2+ מוצרים מהקבוצה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מספר הורדות והתייחסויות תקשורתיות לדוח המחקר הקבוצתי</a:t>
            </a:r>
            <a:endParaRPr lang="en-US" sz="1100" dirty="0"/>
          </a:p>
        </p:txBody>
      </p:sp>
      <p:sp>
        <p:nvSpPr>
          <p:cNvPr id="15" name="Text 13"/>
          <p:cNvSpPr/>
          <p:nvPr/>
        </p:nvSpPr>
        <p:spPr>
          <a:xfrm>
            <a:off x="457200" y="4892040"/>
            <a:ext cx="11274552"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תחומי מיקוד</a:t>
            </a:r>
            <a:endParaRPr lang="en-US" sz="1800" dirty="0"/>
          </a:p>
        </p:txBody>
      </p:sp>
      <p:sp>
        <p:nvSpPr>
          <p:cNvPr id="16" name="Text 14"/>
          <p:cNvSpPr/>
          <p:nvPr/>
        </p:nvSpPr>
        <p:spPr>
          <a:xfrm>
            <a:off x="457200" y="5303520"/>
            <a:ext cx="11274552" cy="105156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השקת 'פורום לקוחות אסטרטגיים' קבוצתי רבעוני, המציג פתרונות משלימים מ-3-4 חברות בנות בכל מפגש</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קמפיין Cross-sell מבוסס דאטה: מיפוי לקוחות של 'מיכפל שכר' שאינם משתמשים בפתרונות גיוס (MEDA) או נוכחות (משמרות) והצעת חבילה משולבת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'שבוע החדשנות של הקבוצה': סדרת וובינרים יומית, כל יום מציג מומחה מחברה אחרת (צבירן על תגמול, פורמלי על אוטומציה וכו')</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הפקת דוח מחקר שנתי 'מצב עולם העבודה בישראל' המבוסס על נתונים אנונימיים מ-5 חברות מובילות בקבוצה, המשמש כנכס PR ו-Lead Gen</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יצירת 'מפת פתרונות' אינטראקטיבית באתר הקבוצתי, המאפשרת ללקוחות לזהות בקלות פערים ופתרונות משלימים באקוסיסטם</a:t>
            </a:r>
            <a:endParaRPr lang="en-US" sz="1100" dirty="0"/>
          </a:p>
        </p:txBody>
      </p:sp>
      <p:sp>
        <p:nvSpPr>
          <p:cNvPr id="17" name="Text 15"/>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6.4 'קול הלקוח' - תכנית תקשורת ושיפור שירות פרואקטיבית</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מנוע צמיחה: טרנספורמציה בחוויית הלקוח</a:t>
            </a:r>
            <a:endParaRPr lang="en-US" sz="1400" dirty="0"/>
          </a:p>
        </p:txBody>
      </p:sp>
      <p:sp>
        <p:nvSpPr>
          <p:cNvPr id="5" name="Text 3"/>
          <p:cNvSpPr/>
          <p:nvPr/>
        </p:nvSpPr>
        <p:spPr>
          <a:xfrm>
            <a:off x="457200"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מטרת המהלך</a:t>
            </a:r>
            <a:endParaRPr lang="en-US" sz="1800" dirty="0"/>
          </a:p>
        </p:txBody>
      </p:sp>
      <p:sp>
        <p:nvSpPr>
          <p:cNvPr id="6" name="Text 4"/>
          <p:cNvSpPr/>
          <p:nvPr/>
        </p:nvSpPr>
        <p:spPr>
          <a:xfrm>
            <a:off x="457200"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לשפר באופן מדיד את תפיסת השירות והתמיכה, להפחית נטישה ולהפוך את חווית הלקוח ליתרון תחרותי.</a:t>
            </a:r>
            <a:endParaRPr lang="en-US" sz="1200" dirty="0"/>
          </a:p>
        </p:txBody>
      </p:sp>
      <p:sp>
        <p:nvSpPr>
          <p:cNvPr id="7" name="Text 5"/>
          <p:cNvSpPr/>
          <p:nvPr/>
        </p:nvSpPr>
        <p:spPr>
          <a:xfrm>
            <a:off x="6323076"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רציונל</a:t>
            </a:r>
            <a:endParaRPr lang="en-US" sz="1800" dirty="0"/>
          </a:p>
        </p:txBody>
      </p:sp>
      <p:sp>
        <p:nvSpPr>
          <p:cNvPr id="8" name="Text 6"/>
          <p:cNvSpPr/>
          <p:nvPr/>
        </p:nvSpPr>
        <p:spPr>
          <a:xfrm>
            <a:off x="6323076"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חווית שירות נמוכה היא החולשה המרכזית והאיום הגדול ביותר על שימור לקוחות. מהלך פרואקטיבי ושקוף יבנה מחדש את האמון וישדר מחויבות אמיתית ללקוח.</a:t>
            </a:r>
            <a:endParaRPr lang="en-US" sz="1200" dirty="0"/>
          </a:p>
        </p:txBody>
      </p:sp>
      <p:sp>
        <p:nvSpPr>
          <p:cNvPr id="9" name="Text 7"/>
          <p:cNvSpPr/>
          <p:nvPr/>
        </p:nvSpPr>
        <p:spPr>
          <a:xfrm>
            <a:off x="457200"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קהלי יעד</a:t>
            </a:r>
            <a:endParaRPr lang="en-US" sz="1800" dirty="0"/>
          </a:p>
        </p:txBody>
      </p:sp>
      <p:sp>
        <p:nvSpPr>
          <p:cNvPr id="10" name="Text 8"/>
          <p:cNvSpPr/>
          <p:nvPr/>
        </p:nvSpPr>
        <p:spPr>
          <a:xfrm>
            <a:off x="457200"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מייצגים (משרדי רו"ח ופיננסים), חשבים וסמנכ"לי כספים בחברות, חשבי שכר, מנהלי חשבונות, מנהלי HR [לקוח / מקבל החלטה]</a:t>
            </a:r>
            <a:endParaRPr lang="en-US" sz="1100" dirty="0"/>
          </a:p>
        </p:txBody>
      </p:sp>
      <p:sp>
        <p:nvSpPr>
          <p:cNvPr id="11" name="Text 9"/>
          <p:cNvSpPr/>
          <p:nvPr/>
        </p:nvSpPr>
        <p:spPr>
          <a:xfrm>
            <a:off x="4367784"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מסרים</a:t>
            </a:r>
            <a:endParaRPr lang="en-US" sz="1800" dirty="0"/>
          </a:p>
        </p:txBody>
      </p:sp>
      <p:sp>
        <p:nvSpPr>
          <p:cNvPr id="12" name="Text 10"/>
          <p:cNvSpPr/>
          <p:nvPr/>
        </p:nvSpPr>
        <p:spPr>
          <a:xfrm>
            <a:off x="4367784"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בנוי על אמון, מונע על ידי חדשנות.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עומק שאי אפשר לחקות. 40 שנות ניסיון, מובנות בכל פתרון.</a:t>
            </a:r>
            <a:endParaRPr lang="en-US" sz="1100" dirty="0"/>
          </a:p>
        </p:txBody>
      </p:sp>
      <p:sp>
        <p:nvSpPr>
          <p:cNvPr id="13" name="Text 11"/>
          <p:cNvSpPr/>
          <p:nvPr/>
        </p:nvSpPr>
        <p:spPr>
          <a:xfrm>
            <a:off x="8278368"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מדדי הצלחה</a:t>
            </a:r>
            <a:endParaRPr lang="en-US" sz="1800" dirty="0"/>
          </a:p>
        </p:txBody>
      </p:sp>
      <p:sp>
        <p:nvSpPr>
          <p:cNvPr id="14" name="Text 12"/>
          <p:cNvSpPr/>
          <p:nvPr/>
        </p:nvSpPr>
        <p:spPr>
          <a:xfrm>
            <a:off x="8278368"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שיפור בציון ה-NPS הרבעוני</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ירידה בשיעור הנטישה (Churn)</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קיצור זמן פתרון ממוצע (Average Resolution Time) לפניות תמיכה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עלייה בשימוש בכלים לשירות עצמי (פורטל, מאגר ידע)</a:t>
            </a:r>
            <a:endParaRPr lang="en-US" sz="1100" dirty="0"/>
          </a:p>
        </p:txBody>
      </p:sp>
      <p:sp>
        <p:nvSpPr>
          <p:cNvPr id="15" name="Text 13"/>
          <p:cNvSpPr/>
          <p:nvPr/>
        </p:nvSpPr>
        <p:spPr>
          <a:xfrm>
            <a:off x="457200" y="4892040"/>
            <a:ext cx="11274552"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תחומי מיקוד</a:t>
            </a:r>
            <a:endParaRPr lang="en-US" sz="1800" dirty="0"/>
          </a:p>
        </p:txBody>
      </p:sp>
      <p:sp>
        <p:nvSpPr>
          <p:cNvPr id="16" name="Text 14"/>
          <p:cNvSpPr/>
          <p:nvPr/>
        </p:nvSpPr>
        <p:spPr>
          <a:xfrm>
            <a:off x="457200" y="5303520"/>
            <a:ext cx="11274552" cy="105156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השקת פורטל לקוחות אחוד עם מאגר ידע (Knowledge Base) ו-FAQ מרכזי לכלל מוצרי הקבוצה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תכנית תקשורת קבועה ללקוחות (ניוזלטר לקוחות ייעודי) עם עדכוני מוצר, טיפים ושיטות עבודה מומלצות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יישום מערכת למדידת שביעות רצון (NPS/CSAT) לאחר אינטראקציות שירות מרכזיות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קמפיין 'סיפורי הצלחה' המציג לקוחות המפיקים ערך מהאקוסיסטם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הקמת ערוצי תקשורת ישירים עם מנהלי מוצר, כגון פורומים וקבוצות משתמשים</a:t>
            </a:r>
            <a:endParaRPr lang="en-US" sz="1100" dirty="0"/>
          </a:p>
        </p:txBody>
      </p:sp>
      <p:sp>
        <p:nvSpPr>
          <p:cNvPr id="17" name="Text 15"/>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6.5 תכנית 'הצפת ערך' למשקיעים</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מנוע צמיחה: שוק ההון וקשרי משקיעים</a:t>
            </a:r>
            <a:endParaRPr lang="en-US" sz="1400" dirty="0"/>
          </a:p>
        </p:txBody>
      </p:sp>
      <p:sp>
        <p:nvSpPr>
          <p:cNvPr id="5" name="Text 3"/>
          <p:cNvSpPr/>
          <p:nvPr/>
        </p:nvSpPr>
        <p:spPr>
          <a:xfrm>
            <a:off x="457200"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מטרת המהלך</a:t>
            </a:r>
            <a:endParaRPr lang="en-US" sz="1800" dirty="0"/>
          </a:p>
        </p:txBody>
      </p:sp>
      <p:sp>
        <p:nvSpPr>
          <p:cNvPr id="6" name="Text 4"/>
          <p:cNvSpPr/>
          <p:nvPr/>
        </p:nvSpPr>
        <p:spPr>
          <a:xfrm>
            <a:off x="457200"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לייצר נרטיב השקעה ברור ומשכנע המדגים את פוטנציאל הצמיחה והסינרגיה של הקבוצה, במטרה להעלות את שווי השוק ולחזק את אמון המשקיעים.</a:t>
            </a:r>
            <a:endParaRPr lang="en-US" sz="1200" dirty="0"/>
          </a:p>
        </p:txBody>
      </p:sp>
      <p:sp>
        <p:nvSpPr>
          <p:cNvPr id="7" name="Text 5"/>
          <p:cNvSpPr/>
          <p:nvPr/>
        </p:nvSpPr>
        <p:spPr>
          <a:xfrm>
            <a:off x="6323076"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רציונל</a:t>
            </a:r>
            <a:endParaRPr lang="en-US" sz="1800" dirty="0"/>
          </a:p>
        </p:txBody>
      </p:sp>
      <p:sp>
        <p:nvSpPr>
          <p:cNvPr id="8" name="Text 6"/>
          <p:cNvSpPr/>
          <p:nvPr/>
        </p:nvSpPr>
        <p:spPr>
          <a:xfrm>
            <a:off x="6323076"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קיים פער משמעותי בין השווי הפוטנציאלי של הקבוצה לבין תפיסתה בשוק ההון. נרטיב אסטרטגי, שקוף ומבוסס נתונים חיוני לסגירת הפער הזה ולהצפת ערך.</a:t>
            </a:r>
            <a:endParaRPr lang="en-US" sz="1200" dirty="0"/>
          </a:p>
        </p:txBody>
      </p:sp>
      <p:sp>
        <p:nvSpPr>
          <p:cNvPr id="9" name="Text 7"/>
          <p:cNvSpPr/>
          <p:nvPr/>
        </p:nvSpPr>
        <p:spPr>
          <a:xfrm>
            <a:off x="457200"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קהלי יעד</a:t>
            </a:r>
            <a:endParaRPr lang="en-US" sz="1800" dirty="0"/>
          </a:p>
        </p:txBody>
      </p:sp>
      <p:sp>
        <p:nvSpPr>
          <p:cNvPr id="10" name="Text 8"/>
          <p:cNvSpPr/>
          <p:nvPr/>
        </p:nvSpPr>
        <p:spPr>
          <a:xfrm>
            <a:off x="457200"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בעלי מניות /דירקטוריון, שחקנים בשוק ההון [משקיע פוטנציאלי / קיים]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כתבים, בלוגרים, משפיעני רשת בתחומי כלכלה, טכנולוגיות ושוק ההון [עיתונאי / מדיה]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חברות מוצר בתחום התוכנה / טכנולוגיות לניהול תהליכים ארגוניים [חברה לרכישה / כניסת שותף]</a:t>
            </a:r>
            <a:endParaRPr lang="en-US" sz="1100" dirty="0"/>
          </a:p>
        </p:txBody>
      </p:sp>
      <p:sp>
        <p:nvSpPr>
          <p:cNvPr id="11" name="Text 9"/>
          <p:cNvSpPr/>
          <p:nvPr/>
        </p:nvSpPr>
        <p:spPr>
          <a:xfrm>
            <a:off x="4367784"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מסרים</a:t>
            </a:r>
            <a:endParaRPr lang="en-US" sz="1800" dirty="0"/>
          </a:p>
        </p:txBody>
      </p:sp>
      <p:sp>
        <p:nvSpPr>
          <p:cNvPr id="12" name="Text 10"/>
          <p:cNvSpPr/>
          <p:nvPr/>
        </p:nvSpPr>
        <p:spPr>
          <a:xfrm>
            <a:off x="4367784"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מ-14 חברות לאקוסיסטם אחד. הכוח המאוחד של המומחים בישראל.</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לא רק תוכנה לארגון, גם ערך לעובד.</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בנוי על אמון, מונע על ידי חדשנות.</a:t>
            </a:r>
            <a:endParaRPr lang="en-US" sz="1100" dirty="0"/>
          </a:p>
        </p:txBody>
      </p:sp>
      <p:sp>
        <p:nvSpPr>
          <p:cNvPr id="13" name="Text 11"/>
          <p:cNvSpPr/>
          <p:nvPr/>
        </p:nvSpPr>
        <p:spPr>
          <a:xfrm>
            <a:off x="8278368"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מדדי הצלחה</a:t>
            </a:r>
            <a:endParaRPr lang="en-US" sz="1800" dirty="0"/>
          </a:p>
        </p:txBody>
      </p:sp>
      <p:sp>
        <p:nvSpPr>
          <p:cNvPr id="14" name="Text 12"/>
          <p:cNvSpPr/>
          <p:nvPr/>
        </p:nvSpPr>
        <p:spPr>
          <a:xfrm>
            <a:off x="8278368"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עלייה בסיקור האנליסטים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שינוי חיובי במחיר המניה ובשווי השוק</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עלייה בהחזקות של משקיעים מוסדיים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פידבק חיובי ממשקיעים ואנליסטים על שקיפות ובהירות הנרטיב</a:t>
            </a:r>
            <a:endParaRPr lang="en-US" sz="1100" dirty="0"/>
          </a:p>
        </p:txBody>
      </p:sp>
      <p:sp>
        <p:nvSpPr>
          <p:cNvPr id="15" name="Text 13"/>
          <p:cNvSpPr/>
          <p:nvPr/>
        </p:nvSpPr>
        <p:spPr>
          <a:xfrm>
            <a:off x="457200" y="4892040"/>
            <a:ext cx="11274552"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תחומי מיקוד</a:t>
            </a:r>
            <a:endParaRPr lang="en-US" sz="1800" dirty="0"/>
          </a:p>
        </p:txBody>
      </p:sp>
      <p:sp>
        <p:nvSpPr>
          <p:cNvPr id="16" name="Text 14"/>
          <p:cNvSpPr/>
          <p:nvPr/>
        </p:nvSpPr>
        <p:spPr>
          <a:xfrm>
            <a:off x="457200" y="5303520"/>
            <a:ext cx="11274552" cy="105156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פיתוח מצגת משקיעים אסטרטגית חדשה סביב נרטיב ה-'Organizational OS' והסינרגיה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תכנית פרואקטיבית של מפגשים ו-Roadshows עם אנליסטים ומשקיעים מוסדיים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פרסום דוחות רבעוניים משופרים הכוללים KPIs תפעוליים (כמו ARPA, churn, cross-sell)</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קמפיין תקשורת פיננסית ממוקד סביב אבני דרך אסטרטגיות (רכישות, השקת מוצרים)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יצירת אזור 'קשרי משקיעים' חדש ומתקדם באתר הקבוצה</a:t>
            </a:r>
            <a:endParaRPr lang="en-US" sz="1100" dirty="0"/>
          </a:p>
        </p:txBody>
      </p:sp>
      <p:sp>
        <p:nvSpPr>
          <p:cNvPr id="17" name="Text 15"/>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6.6 חדירה לשוק הרווחה הפיננסית לעובד</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מנוע צמיחה: מנועי צמיחה חדשים (Fintech)</a:t>
            </a:r>
            <a:endParaRPr lang="en-US" sz="1400" dirty="0"/>
          </a:p>
        </p:txBody>
      </p:sp>
      <p:sp>
        <p:nvSpPr>
          <p:cNvPr id="5" name="Text 3"/>
          <p:cNvSpPr/>
          <p:nvPr/>
        </p:nvSpPr>
        <p:spPr>
          <a:xfrm>
            <a:off x="457200"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מטרת המהלך</a:t>
            </a:r>
            <a:endParaRPr lang="en-US" sz="1800" dirty="0"/>
          </a:p>
        </p:txBody>
      </p:sp>
      <p:sp>
        <p:nvSpPr>
          <p:cNvPr id="6" name="Text 4"/>
          <p:cNvSpPr/>
          <p:nvPr/>
        </p:nvSpPr>
        <p:spPr>
          <a:xfrm>
            <a:off x="457200"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לבחון ולהשיק מוצר ראשוני (MVP) בתחום הפינטק לעובדים (B2B2C), תוך מינוף בסיס הלקוחות הקיים של הקבוצה כערוץ הפצה ייחודי.</a:t>
            </a:r>
            <a:endParaRPr lang="en-US" sz="1200" dirty="0"/>
          </a:p>
        </p:txBody>
      </p:sp>
      <p:sp>
        <p:nvSpPr>
          <p:cNvPr id="7" name="Text 5"/>
          <p:cNvSpPr/>
          <p:nvPr/>
        </p:nvSpPr>
        <p:spPr>
          <a:xfrm>
            <a:off x="6323076"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רציונל</a:t>
            </a:r>
            <a:endParaRPr lang="en-US" sz="1800" dirty="0"/>
          </a:p>
        </p:txBody>
      </p:sp>
      <p:sp>
        <p:nvSpPr>
          <p:cNvPr id="8" name="Text 6"/>
          <p:cNvSpPr/>
          <p:nvPr/>
        </p:nvSpPr>
        <p:spPr>
          <a:xfrm>
            <a:off x="6323076" y="1737360"/>
            <a:ext cx="5408676" cy="105156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שוק הרווחה הפיננסית הוא הזדמנות צמיחה משמעותית הממנפת את נכסי הליבה של הקבוצה (גישה ל-15,000 ארגונים ודאטת שכר). מהלך זה ימצב את הקבוצה כחדשנית ויפתח אפיק הכנסות חדש.</a:t>
            </a:r>
            <a:endParaRPr lang="en-US" sz="1200" dirty="0"/>
          </a:p>
        </p:txBody>
      </p:sp>
      <p:sp>
        <p:nvSpPr>
          <p:cNvPr id="9" name="Text 7"/>
          <p:cNvSpPr/>
          <p:nvPr/>
        </p:nvSpPr>
        <p:spPr>
          <a:xfrm>
            <a:off x="457200"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קהלי יעד</a:t>
            </a:r>
            <a:endParaRPr lang="en-US" sz="1800" dirty="0"/>
          </a:p>
        </p:txBody>
      </p:sp>
      <p:sp>
        <p:nvSpPr>
          <p:cNvPr id="10" name="Text 8"/>
          <p:cNvSpPr/>
          <p:nvPr/>
        </p:nvSpPr>
        <p:spPr>
          <a:xfrm>
            <a:off x="457200"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מייצגים (משרדי רו"ח ופיננסים), חשבים וסמנכ"לי כספים בחברות, חשבי שכר, מנהלי חשבונות, מנהלי HR [לקוח / מקבל החלטה]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בעלי מניות /דירקטוריון, שחקנים בשוק ההון [משקיע פוטנציאלי / קיים]</a:t>
            </a:r>
            <a:endParaRPr lang="en-US" sz="1100" dirty="0"/>
          </a:p>
        </p:txBody>
      </p:sp>
      <p:sp>
        <p:nvSpPr>
          <p:cNvPr id="11" name="Text 9"/>
          <p:cNvSpPr/>
          <p:nvPr/>
        </p:nvSpPr>
        <p:spPr>
          <a:xfrm>
            <a:off x="4367784"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מסרים</a:t>
            </a:r>
            <a:endParaRPr lang="en-US" sz="1800" dirty="0"/>
          </a:p>
        </p:txBody>
      </p:sp>
      <p:sp>
        <p:nvSpPr>
          <p:cNvPr id="12" name="Text 10"/>
          <p:cNvSpPr/>
          <p:nvPr/>
        </p:nvSpPr>
        <p:spPr>
          <a:xfrm>
            <a:off x="4367784"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לא רק תוכנה לארגון, גם ערך לעובד.</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בנוי על אמון, מונע על ידי חדשנות.</a:t>
            </a:r>
            <a:endParaRPr lang="en-US" sz="1100" dirty="0"/>
          </a:p>
        </p:txBody>
      </p:sp>
      <p:sp>
        <p:nvSpPr>
          <p:cNvPr id="13" name="Text 11"/>
          <p:cNvSpPr/>
          <p:nvPr/>
        </p:nvSpPr>
        <p:spPr>
          <a:xfrm>
            <a:off x="8278368" y="288036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מדדי הצלחה</a:t>
            </a:r>
            <a:endParaRPr lang="en-US" sz="1800" dirty="0"/>
          </a:p>
        </p:txBody>
      </p:sp>
      <p:sp>
        <p:nvSpPr>
          <p:cNvPr id="14" name="Text 12"/>
          <p:cNvSpPr/>
          <p:nvPr/>
        </p:nvSpPr>
        <p:spPr>
          <a:xfrm>
            <a:off x="8278368" y="3291840"/>
            <a:ext cx="3453384" cy="14173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מספר לקוחות שהצטרפו לפיילוט</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שיעור האימוץ של השירות בקרב עובדי חברות הפיילוט</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פידבק איכותני מלקוחות הפיילוט על הערך הנתפס</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פיתוח מודל עסקי בר-קיימא להשקה רחבה</a:t>
            </a:r>
            <a:endParaRPr lang="en-US" sz="1100" dirty="0"/>
          </a:p>
        </p:txBody>
      </p:sp>
      <p:sp>
        <p:nvSpPr>
          <p:cNvPr id="15" name="Text 13"/>
          <p:cNvSpPr/>
          <p:nvPr/>
        </p:nvSpPr>
        <p:spPr>
          <a:xfrm>
            <a:off x="457200" y="4892040"/>
            <a:ext cx="11274552"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תחומי מיקוד</a:t>
            </a:r>
            <a:endParaRPr lang="en-US" sz="1800" dirty="0"/>
          </a:p>
        </p:txBody>
      </p:sp>
      <p:sp>
        <p:nvSpPr>
          <p:cNvPr id="16" name="Text 14"/>
          <p:cNvSpPr/>
          <p:nvPr/>
        </p:nvSpPr>
        <p:spPr>
          <a:xfrm>
            <a:off x="457200" y="5303520"/>
            <a:ext cx="11274552" cy="105156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מחקר שוק וקבוצות מיקוד עם לקוחות אסטרטגיים לזיהוי הצרכים המרכזיים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בניית נרטיב ומסרים סביב 'העצמת העובד' כהטבה שהמעסיק מעניק</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קמפיין השקה ממוקד (Pilot) ל-10-20 לקוחות נבחרים לבחינת המוצר והמודל העסקי</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פיתוח חומרי שיווק ומכירה ייעודיים למוצר הפינטק, המדגישים את היתרונות למעסיק ולעובד</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יצירת מודעות בקרב משקיעים ואנליסטים לפוטנציאל מנוע הצמיחה החדש</a:t>
            </a:r>
            <a:endParaRPr lang="en-US" sz="1100" dirty="0"/>
          </a:p>
        </p:txBody>
      </p:sp>
      <p:sp>
        <p:nvSpPr>
          <p:cNvPr id="17" name="Text 15"/>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16</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8FAFC"/>
        </a:solidFill>
      </p:bgPr>
    </p:bg>
    <p:spTree>
      <p:nvGrpSpPr>
        <p:cNvPr id="1" name=""/>
        <p:cNvGrpSpPr/>
        <p:nvPr/>
      </p:nvGrpSpPr>
      <p:grpSpPr>
        <a:xfrm>
          <a:off x="0" y="0"/>
          <a:ext cx="0" cy="0"/>
          <a:chOff x="0" y="0"/>
          <a:chExt cx="0" cy="0"/>
        </a:xfrm>
      </p:grpSpPr>
      <p:sp>
        <p:nvSpPr>
          <p:cNvPr id="2" name="Text 0"/>
          <p:cNvSpPr/>
          <p:nvPr/>
        </p:nvSpPr>
        <p:spPr>
          <a:xfrm>
            <a:off x="457200" y="2560320"/>
            <a:ext cx="11274552" cy="731520"/>
          </a:xfrm>
          <a:prstGeom prst="rect">
            <a:avLst/>
          </a:prstGeom>
          <a:noFill/>
          <a:ln/>
        </p:spPr>
        <p:txBody>
          <a:bodyPr wrap="square" rtlCol="0" anchor="ctr"/>
          <a:lstStyle/>
          <a:p>
            <a:pPr rtl="1" algn="ctr" indent="0" marL="0">
              <a:buNone/>
            </a:pPr>
            <a:r>
              <a:rPr lang="en-US" sz="2400" dirty="0">
                <a:solidFill>
                  <a:srgbClr val="64748B"/>
                </a:solidFill>
                <a:latin typeface="Arial" pitchFamily="34" charset="0"/>
                <a:ea typeface="Arial" pitchFamily="34" charset="-122"/>
                <a:cs typeface="Arial" pitchFamily="34" charset="-120"/>
              </a:rPr>
              <a:t>חלק ג'</a:t>
            </a:r>
            <a:endParaRPr lang="en-US" sz="2400" dirty="0"/>
          </a:p>
        </p:txBody>
      </p:sp>
      <p:sp>
        <p:nvSpPr>
          <p:cNvPr id="3" name="Text 1"/>
          <p:cNvSpPr/>
          <p:nvPr/>
        </p:nvSpPr>
        <p:spPr>
          <a:xfrm>
            <a:off x="457200" y="3108960"/>
            <a:ext cx="11274552" cy="914400"/>
          </a:xfrm>
          <a:prstGeom prst="rect">
            <a:avLst/>
          </a:prstGeom>
          <a:noFill/>
          <a:ln/>
        </p:spPr>
        <p:txBody>
          <a:bodyPr wrap="square" rtlCol="0" anchor="ctr"/>
          <a:lstStyle/>
          <a:p>
            <a:pPr rtl="1" algn="ctr" indent="0" marL="0">
              <a:buNone/>
            </a:pPr>
            <a:r>
              <a:rPr lang="en-US" sz="4000" b="1" dirty="0">
                <a:solidFill>
                  <a:srgbClr val="1E40AF"/>
                </a:solidFill>
                <a:latin typeface="Arial" pitchFamily="34" charset="0"/>
                <a:ea typeface="Arial" pitchFamily="34" charset="-122"/>
                <a:cs typeface="Arial" pitchFamily="34" charset="-120"/>
              </a:rPr>
              <a:t>תכנית עבודה</a:t>
            </a:r>
            <a:endParaRPr lang="en-US" sz="4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7. Roadmap</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4 שלבים</a:t>
            </a:r>
            <a:endParaRPr lang="en-US" sz="1400" dirty="0"/>
          </a:p>
        </p:txBody>
      </p:sp>
      <p:sp>
        <p:nvSpPr>
          <p:cNvPr id="5" name="Shape 3"/>
          <p:cNvSpPr/>
          <p:nvPr/>
        </p:nvSpPr>
        <p:spPr>
          <a:xfrm>
            <a:off x="457200" y="1600200"/>
            <a:ext cx="2715768" cy="4526280"/>
          </a:xfrm>
          <a:prstGeom prst="rect">
            <a:avLst/>
          </a:prstGeom>
          <a:solidFill>
            <a:srgbClr val="F0F9FF"/>
          </a:solidFill>
          <a:ln w="12700">
            <a:solidFill>
              <a:srgbClr val="0369A1"/>
            </a:solidFill>
            <a:prstDash val="solid"/>
          </a:ln>
        </p:spPr>
      </p:sp>
      <p:sp>
        <p:nvSpPr>
          <p:cNvPr id="6" name="Text 4"/>
          <p:cNvSpPr/>
          <p:nvPr/>
        </p:nvSpPr>
        <p:spPr>
          <a:xfrm>
            <a:off x="594360" y="1783080"/>
            <a:ext cx="2441448" cy="365760"/>
          </a:xfrm>
          <a:prstGeom prst="rect">
            <a:avLst/>
          </a:prstGeom>
          <a:noFill/>
          <a:ln/>
        </p:spPr>
        <p:txBody>
          <a:bodyPr wrap="square" rtlCol="0" anchor="ctr"/>
          <a:lstStyle/>
          <a:p>
            <a:pPr rtl="1" algn="r" indent="0" marL="0">
              <a:buNone/>
            </a:pPr>
            <a:r>
              <a:rPr lang="en-US" sz="1200" b="1" dirty="0">
                <a:solidFill>
                  <a:srgbClr val="0369A1"/>
                </a:solidFill>
                <a:latin typeface="Arial" pitchFamily="34" charset="0"/>
                <a:ea typeface="Arial" pitchFamily="34" charset="-122"/>
                <a:cs typeface="Arial" pitchFamily="34" charset="-120"/>
              </a:rPr>
              <a:t>שלב א' · 0-90 יום</a:t>
            </a:r>
            <a:endParaRPr lang="en-US" sz="1200" dirty="0"/>
          </a:p>
        </p:txBody>
      </p:sp>
      <p:sp>
        <p:nvSpPr>
          <p:cNvPr id="7" name="Text 5"/>
          <p:cNvSpPr/>
          <p:nvPr/>
        </p:nvSpPr>
        <p:spPr>
          <a:xfrm>
            <a:off x="594360" y="2240280"/>
            <a:ext cx="2441448" cy="457200"/>
          </a:xfrm>
          <a:prstGeom prst="rect">
            <a:avLst/>
          </a:prstGeom>
          <a:noFill/>
          <a:ln/>
        </p:spPr>
        <p:txBody>
          <a:bodyPr wrap="square" rtlCol="0" anchor="ctr"/>
          <a:lstStyle/>
          <a:p>
            <a:pPr rtl="1" algn="r" indent="0" marL="0">
              <a:buNone/>
            </a:pPr>
            <a:r>
              <a:rPr lang="en-US" sz="1600" b="1" dirty="0">
                <a:solidFill>
                  <a:srgbClr val="0F172A"/>
                </a:solidFill>
                <a:latin typeface="Arial" pitchFamily="34" charset="0"/>
                <a:ea typeface="Arial" pitchFamily="34" charset="-122"/>
                <a:cs typeface="Arial" pitchFamily="34" charset="-120"/>
              </a:rPr>
              <a:t>הנחת תשתיות</a:t>
            </a:r>
            <a:endParaRPr lang="en-US" sz="1600" dirty="0"/>
          </a:p>
        </p:txBody>
      </p:sp>
      <p:sp>
        <p:nvSpPr>
          <p:cNvPr id="8" name="Text 6"/>
          <p:cNvSpPr/>
          <p:nvPr/>
        </p:nvSpPr>
        <p:spPr>
          <a:xfrm>
            <a:off x="594360" y="2788920"/>
            <a:ext cx="2441448" cy="2514600"/>
          </a:xfrm>
          <a:prstGeom prst="rect">
            <a:avLst/>
          </a:prstGeom>
          <a:noFill/>
          <a:ln/>
        </p:spPr>
        <p:txBody>
          <a:bodyPr wrap="square" rtlCol="0" anchor="t"/>
          <a:lstStyle/>
          <a:p>
            <a:pPr rtl="1" algn="r" indent="0" marL="0">
              <a:buNone/>
            </a:pPr>
            <a:r>
              <a:rPr lang="en-US" sz="1100" dirty="0">
                <a:solidFill>
                  <a:srgbClr val="0F172A"/>
                </a:solidFill>
                <a:latin typeface="Arial" pitchFamily="34" charset="0"/>
                <a:ea typeface="Arial" pitchFamily="34" charset="-122"/>
                <a:cs typeface="Arial" pitchFamily="34" charset="-120"/>
              </a:rPr>
              <a:t>לבסס את יסודות המותג, המסרים והתשתיות הטכנולוגיות שיאפשרו את הפעלת כלל הפעילות השיווקית. שלב זה מתמקד בבנייה פנימית ובהכנת הקרקע להשקה.</a:t>
            </a:r>
            <a:endParaRPr lang="en-US" sz="1100" dirty="0"/>
          </a:p>
        </p:txBody>
      </p:sp>
      <p:sp>
        <p:nvSpPr>
          <p:cNvPr id="9" name="Text 7"/>
          <p:cNvSpPr/>
          <p:nvPr/>
        </p:nvSpPr>
        <p:spPr>
          <a:xfrm>
            <a:off x="594360" y="5577840"/>
            <a:ext cx="2441448" cy="365760"/>
          </a:xfrm>
          <a:prstGeom prst="rect">
            <a:avLst/>
          </a:prstGeom>
          <a:noFill/>
          <a:ln/>
        </p:spPr>
        <p:txBody>
          <a:bodyPr wrap="square" rtlCol="0" anchor="ctr"/>
          <a:lstStyle/>
          <a:p>
            <a:pPr rtl="1" algn="r" indent="0" marL="0">
              <a:buNone/>
            </a:pPr>
            <a:r>
              <a:rPr lang="en-US" sz="1200" b="1" dirty="0">
                <a:solidFill>
                  <a:srgbClr val="0369A1"/>
                </a:solidFill>
                <a:latin typeface="Arial" pitchFamily="34" charset="0"/>
                <a:ea typeface="Arial" pitchFamily="34" charset="-122"/>
                <a:cs typeface="Arial" pitchFamily="34" charset="-120"/>
              </a:rPr>
              <a:t>6 משימות</a:t>
            </a:r>
            <a:endParaRPr lang="en-US" sz="1200" dirty="0"/>
          </a:p>
        </p:txBody>
      </p:sp>
      <p:sp>
        <p:nvSpPr>
          <p:cNvPr id="10" name="Shape 8"/>
          <p:cNvSpPr/>
          <p:nvPr/>
        </p:nvSpPr>
        <p:spPr>
          <a:xfrm>
            <a:off x="3310128" y="1600200"/>
            <a:ext cx="2715768" cy="4526280"/>
          </a:xfrm>
          <a:prstGeom prst="rect">
            <a:avLst/>
          </a:prstGeom>
          <a:solidFill>
            <a:srgbClr val="F5F3FF"/>
          </a:solidFill>
          <a:ln w="12700">
            <a:solidFill>
              <a:srgbClr val="6D28D9"/>
            </a:solidFill>
            <a:prstDash val="solid"/>
          </a:ln>
        </p:spPr>
      </p:sp>
      <p:sp>
        <p:nvSpPr>
          <p:cNvPr id="11" name="Text 9"/>
          <p:cNvSpPr/>
          <p:nvPr/>
        </p:nvSpPr>
        <p:spPr>
          <a:xfrm>
            <a:off x="3447288" y="1783080"/>
            <a:ext cx="2441448" cy="365760"/>
          </a:xfrm>
          <a:prstGeom prst="rect">
            <a:avLst/>
          </a:prstGeom>
          <a:noFill/>
          <a:ln/>
        </p:spPr>
        <p:txBody>
          <a:bodyPr wrap="square" rtlCol="0" anchor="ctr"/>
          <a:lstStyle/>
          <a:p>
            <a:pPr rtl="1" algn="r" indent="0" marL="0">
              <a:buNone/>
            </a:pPr>
            <a:r>
              <a:rPr lang="en-US" sz="1200" b="1" dirty="0">
                <a:solidFill>
                  <a:srgbClr val="6D28D9"/>
                </a:solidFill>
                <a:latin typeface="Arial" pitchFamily="34" charset="0"/>
                <a:ea typeface="Arial" pitchFamily="34" charset="-122"/>
                <a:cs typeface="Arial" pitchFamily="34" charset="-120"/>
              </a:rPr>
              <a:t>שלב ב' · 3-6 חודשים</a:t>
            </a:r>
            <a:endParaRPr lang="en-US" sz="1200" dirty="0"/>
          </a:p>
        </p:txBody>
      </p:sp>
      <p:sp>
        <p:nvSpPr>
          <p:cNvPr id="12" name="Text 10"/>
          <p:cNvSpPr/>
          <p:nvPr/>
        </p:nvSpPr>
        <p:spPr>
          <a:xfrm>
            <a:off x="3447288" y="2240280"/>
            <a:ext cx="2441448" cy="457200"/>
          </a:xfrm>
          <a:prstGeom prst="rect">
            <a:avLst/>
          </a:prstGeom>
          <a:noFill/>
          <a:ln/>
        </p:spPr>
        <p:txBody>
          <a:bodyPr wrap="square" rtlCol="0" anchor="ctr"/>
          <a:lstStyle/>
          <a:p>
            <a:pPr rtl="1" algn="r" indent="0" marL="0">
              <a:buNone/>
            </a:pPr>
            <a:r>
              <a:rPr lang="en-US" sz="1600" b="1" dirty="0">
                <a:solidFill>
                  <a:srgbClr val="0F172A"/>
                </a:solidFill>
                <a:latin typeface="Arial" pitchFamily="34" charset="0"/>
                <a:ea typeface="Arial" pitchFamily="34" charset="-122"/>
                <a:cs typeface="Arial" pitchFamily="34" charset="-120"/>
              </a:rPr>
              <a:t>הפעלה והטמעה</a:t>
            </a:r>
            <a:endParaRPr lang="en-US" sz="1600" dirty="0"/>
          </a:p>
        </p:txBody>
      </p:sp>
      <p:sp>
        <p:nvSpPr>
          <p:cNvPr id="13" name="Text 11"/>
          <p:cNvSpPr/>
          <p:nvPr/>
        </p:nvSpPr>
        <p:spPr>
          <a:xfrm>
            <a:off x="3447288" y="2788920"/>
            <a:ext cx="2441448" cy="2514600"/>
          </a:xfrm>
          <a:prstGeom prst="rect">
            <a:avLst/>
          </a:prstGeom>
          <a:noFill/>
          <a:ln/>
        </p:spPr>
        <p:txBody>
          <a:bodyPr wrap="square" rtlCol="0" anchor="t"/>
          <a:lstStyle/>
          <a:p>
            <a:pPr rtl="1" algn="r" indent="0" marL="0">
              <a:buNone/>
            </a:pPr>
            <a:r>
              <a:rPr lang="en-US" sz="1100" dirty="0">
                <a:solidFill>
                  <a:srgbClr val="0F172A"/>
                </a:solidFill>
                <a:latin typeface="Arial" pitchFamily="34" charset="0"/>
                <a:ea typeface="Arial" pitchFamily="34" charset="-122"/>
                <a:cs typeface="Arial" pitchFamily="34" charset="-120"/>
              </a:rPr>
              <a:t>להשיק את המותג והנרטיב החדשים, להפעיל את ערוצי השיווק הראשונים וליזום פיילוטים טקטיים במטרה לייצר מומנטום ראשוני, לאסוף נתונים ולהוכיח היתכנות.</a:t>
            </a:r>
            <a:endParaRPr lang="en-US" sz="1100" dirty="0"/>
          </a:p>
        </p:txBody>
      </p:sp>
      <p:sp>
        <p:nvSpPr>
          <p:cNvPr id="14" name="Text 12"/>
          <p:cNvSpPr/>
          <p:nvPr/>
        </p:nvSpPr>
        <p:spPr>
          <a:xfrm>
            <a:off x="3447288" y="5577840"/>
            <a:ext cx="2441448" cy="365760"/>
          </a:xfrm>
          <a:prstGeom prst="rect">
            <a:avLst/>
          </a:prstGeom>
          <a:noFill/>
          <a:ln/>
        </p:spPr>
        <p:txBody>
          <a:bodyPr wrap="square" rtlCol="0" anchor="ctr"/>
          <a:lstStyle/>
          <a:p>
            <a:pPr rtl="1" algn="r" indent="0" marL="0">
              <a:buNone/>
            </a:pPr>
            <a:r>
              <a:rPr lang="en-US" sz="1200" b="1" dirty="0">
                <a:solidFill>
                  <a:srgbClr val="6D28D9"/>
                </a:solidFill>
                <a:latin typeface="Arial" pitchFamily="34" charset="0"/>
                <a:ea typeface="Arial" pitchFamily="34" charset="-122"/>
                <a:cs typeface="Arial" pitchFamily="34" charset="-120"/>
              </a:rPr>
              <a:t>5 משימות</a:t>
            </a:r>
            <a:endParaRPr lang="en-US" sz="1200" dirty="0"/>
          </a:p>
        </p:txBody>
      </p:sp>
      <p:sp>
        <p:nvSpPr>
          <p:cNvPr id="15" name="Shape 13"/>
          <p:cNvSpPr/>
          <p:nvPr/>
        </p:nvSpPr>
        <p:spPr>
          <a:xfrm>
            <a:off x="6163056" y="1600200"/>
            <a:ext cx="2715768" cy="4526280"/>
          </a:xfrm>
          <a:prstGeom prst="rect">
            <a:avLst/>
          </a:prstGeom>
          <a:solidFill>
            <a:srgbClr val="FFFBEB"/>
          </a:solidFill>
          <a:ln w="12700">
            <a:solidFill>
              <a:srgbClr val="B45309"/>
            </a:solidFill>
            <a:prstDash val="solid"/>
          </a:ln>
        </p:spPr>
      </p:sp>
      <p:sp>
        <p:nvSpPr>
          <p:cNvPr id="16" name="Text 14"/>
          <p:cNvSpPr/>
          <p:nvPr/>
        </p:nvSpPr>
        <p:spPr>
          <a:xfrm>
            <a:off x="6300216" y="1783080"/>
            <a:ext cx="2441448" cy="365760"/>
          </a:xfrm>
          <a:prstGeom prst="rect">
            <a:avLst/>
          </a:prstGeom>
          <a:noFill/>
          <a:ln/>
        </p:spPr>
        <p:txBody>
          <a:bodyPr wrap="square" rtlCol="0" anchor="ctr"/>
          <a:lstStyle/>
          <a:p>
            <a:pPr rtl="1" algn="r" indent="0" marL="0">
              <a:buNone/>
            </a:pPr>
            <a:r>
              <a:rPr lang="en-US" sz="1200" b="1" dirty="0">
                <a:solidFill>
                  <a:srgbClr val="B45309"/>
                </a:solidFill>
                <a:latin typeface="Arial" pitchFamily="34" charset="0"/>
                <a:ea typeface="Arial" pitchFamily="34" charset="-122"/>
                <a:cs typeface="Arial" pitchFamily="34" charset="-120"/>
              </a:rPr>
              <a:t>שלב ג' · 6-12 חודשים</a:t>
            </a:r>
            <a:endParaRPr lang="en-US" sz="1200" dirty="0"/>
          </a:p>
        </p:txBody>
      </p:sp>
      <p:sp>
        <p:nvSpPr>
          <p:cNvPr id="17" name="Text 15"/>
          <p:cNvSpPr/>
          <p:nvPr/>
        </p:nvSpPr>
        <p:spPr>
          <a:xfrm>
            <a:off x="6300216" y="2240280"/>
            <a:ext cx="2441448" cy="457200"/>
          </a:xfrm>
          <a:prstGeom prst="rect">
            <a:avLst/>
          </a:prstGeom>
          <a:noFill/>
          <a:ln/>
        </p:spPr>
        <p:txBody>
          <a:bodyPr wrap="square" rtlCol="0" anchor="ctr"/>
          <a:lstStyle/>
          <a:p>
            <a:pPr rtl="1" algn="r" indent="0" marL="0">
              <a:buNone/>
            </a:pPr>
            <a:r>
              <a:rPr lang="en-US" sz="1600" b="1" dirty="0">
                <a:solidFill>
                  <a:srgbClr val="0F172A"/>
                </a:solidFill>
                <a:latin typeface="Arial" pitchFamily="34" charset="0"/>
                <a:ea typeface="Arial" pitchFamily="34" charset="-122"/>
                <a:cs typeface="Arial" pitchFamily="34" charset="-120"/>
              </a:rPr>
              <a:t>האצה וצמיחה</a:t>
            </a:r>
            <a:endParaRPr lang="en-US" sz="1600" dirty="0"/>
          </a:p>
        </p:txBody>
      </p:sp>
      <p:sp>
        <p:nvSpPr>
          <p:cNvPr id="18" name="Text 16"/>
          <p:cNvSpPr/>
          <p:nvPr/>
        </p:nvSpPr>
        <p:spPr>
          <a:xfrm>
            <a:off x="6300216" y="2788920"/>
            <a:ext cx="2441448" cy="2514600"/>
          </a:xfrm>
          <a:prstGeom prst="rect">
            <a:avLst/>
          </a:prstGeom>
          <a:noFill/>
          <a:ln/>
        </p:spPr>
        <p:txBody>
          <a:bodyPr wrap="square" rtlCol="0" anchor="t"/>
          <a:lstStyle/>
          <a:p>
            <a:pPr rtl="1" algn="r" indent="0" marL="0">
              <a:buNone/>
            </a:pPr>
            <a:r>
              <a:rPr lang="en-US" sz="1100" dirty="0">
                <a:solidFill>
                  <a:srgbClr val="0F172A"/>
                </a:solidFill>
                <a:latin typeface="Arial" pitchFamily="34" charset="0"/>
                <a:ea typeface="Arial" pitchFamily="34" charset="-122"/>
                <a:cs typeface="Arial" pitchFamily="34" charset="-120"/>
              </a:rPr>
              <a:t>להרחיב את הפעילויות שהוכיחו הצלחה בשלב ב', להעמיק את החדירה לשוק באמצעות תוכן מתקדם, ולהפוך את הסינרגיה הקבוצתית ממצגת למציאות עסקית מדידה.</a:t>
            </a:r>
            <a:endParaRPr lang="en-US" sz="1100" dirty="0"/>
          </a:p>
        </p:txBody>
      </p:sp>
      <p:sp>
        <p:nvSpPr>
          <p:cNvPr id="19" name="Text 17"/>
          <p:cNvSpPr/>
          <p:nvPr/>
        </p:nvSpPr>
        <p:spPr>
          <a:xfrm>
            <a:off x="6300216" y="5577840"/>
            <a:ext cx="2441448" cy="365760"/>
          </a:xfrm>
          <a:prstGeom prst="rect">
            <a:avLst/>
          </a:prstGeom>
          <a:noFill/>
          <a:ln/>
        </p:spPr>
        <p:txBody>
          <a:bodyPr wrap="square" rtlCol="0" anchor="ctr"/>
          <a:lstStyle/>
          <a:p>
            <a:pPr rtl="1" algn="r" indent="0" marL="0">
              <a:buNone/>
            </a:pPr>
            <a:r>
              <a:rPr lang="en-US" sz="1200" b="1" dirty="0">
                <a:solidFill>
                  <a:srgbClr val="B45309"/>
                </a:solidFill>
                <a:latin typeface="Arial" pitchFamily="34" charset="0"/>
                <a:ea typeface="Arial" pitchFamily="34" charset="-122"/>
                <a:cs typeface="Arial" pitchFamily="34" charset="-120"/>
              </a:rPr>
              <a:t>3 משימות</a:t>
            </a:r>
            <a:endParaRPr lang="en-US" sz="1200" dirty="0"/>
          </a:p>
        </p:txBody>
      </p:sp>
      <p:sp>
        <p:nvSpPr>
          <p:cNvPr id="20" name="Shape 18"/>
          <p:cNvSpPr/>
          <p:nvPr/>
        </p:nvSpPr>
        <p:spPr>
          <a:xfrm>
            <a:off x="9015984" y="1600200"/>
            <a:ext cx="2715768" cy="4526280"/>
          </a:xfrm>
          <a:prstGeom prst="rect">
            <a:avLst/>
          </a:prstGeom>
          <a:solidFill>
            <a:srgbClr val="ECFDF5"/>
          </a:solidFill>
          <a:ln w="12700">
            <a:solidFill>
              <a:srgbClr val="047857"/>
            </a:solidFill>
            <a:prstDash val="solid"/>
          </a:ln>
        </p:spPr>
      </p:sp>
      <p:sp>
        <p:nvSpPr>
          <p:cNvPr id="21" name="Text 19"/>
          <p:cNvSpPr/>
          <p:nvPr/>
        </p:nvSpPr>
        <p:spPr>
          <a:xfrm>
            <a:off x="9153144" y="1783080"/>
            <a:ext cx="2441448" cy="365760"/>
          </a:xfrm>
          <a:prstGeom prst="rect">
            <a:avLst/>
          </a:prstGeom>
          <a:noFill/>
          <a:ln/>
        </p:spPr>
        <p:txBody>
          <a:bodyPr wrap="square" rtlCol="0" anchor="ctr"/>
          <a:lstStyle/>
          <a:p>
            <a:pPr rtl="1" algn="r" indent="0" marL="0">
              <a:buNone/>
            </a:pPr>
            <a:r>
              <a:rPr lang="en-US" sz="1200" b="1" dirty="0">
                <a:solidFill>
                  <a:srgbClr val="047857"/>
                </a:solidFill>
                <a:latin typeface="Arial" pitchFamily="34" charset="0"/>
                <a:ea typeface="Arial" pitchFamily="34" charset="-122"/>
                <a:cs typeface="Arial" pitchFamily="34" charset="-120"/>
              </a:rPr>
              <a:t>שלב ד' · 12-36 חודשים</a:t>
            </a:r>
            <a:endParaRPr lang="en-US" sz="1200" dirty="0"/>
          </a:p>
        </p:txBody>
      </p:sp>
      <p:sp>
        <p:nvSpPr>
          <p:cNvPr id="22" name="Text 20"/>
          <p:cNvSpPr/>
          <p:nvPr/>
        </p:nvSpPr>
        <p:spPr>
          <a:xfrm>
            <a:off x="9153144" y="2240280"/>
            <a:ext cx="2441448" cy="457200"/>
          </a:xfrm>
          <a:prstGeom prst="rect">
            <a:avLst/>
          </a:prstGeom>
          <a:noFill/>
          <a:ln/>
        </p:spPr>
        <p:txBody>
          <a:bodyPr wrap="square" rtlCol="0" anchor="ctr"/>
          <a:lstStyle/>
          <a:p>
            <a:pPr rtl="1" algn="r" indent="0" marL="0">
              <a:buNone/>
            </a:pPr>
            <a:r>
              <a:rPr lang="en-US" sz="1600" b="1" dirty="0">
                <a:solidFill>
                  <a:srgbClr val="0F172A"/>
                </a:solidFill>
                <a:latin typeface="Arial" pitchFamily="34" charset="0"/>
                <a:ea typeface="Arial" pitchFamily="34" charset="-122"/>
                <a:cs typeface="Arial" pitchFamily="34" charset="-120"/>
              </a:rPr>
              <a:t>הרחבה וחדשנות</a:t>
            </a:r>
            <a:endParaRPr lang="en-US" sz="1600" dirty="0"/>
          </a:p>
        </p:txBody>
      </p:sp>
      <p:sp>
        <p:nvSpPr>
          <p:cNvPr id="23" name="Text 21"/>
          <p:cNvSpPr/>
          <p:nvPr/>
        </p:nvSpPr>
        <p:spPr>
          <a:xfrm>
            <a:off x="9153144" y="2788920"/>
            <a:ext cx="2441448" cy="2514600"/>
          </a:xfrm>
          <a:prstGeom prst="rect">
            <a:avLst/>
          </a:prstGeom>
          <a:noFill/>
          <a:ln/>
        </p:spPr>
        <p:txBody>
          <a:bodyPr wrap="square" rtlCol="0" anchor="t"/>
          <a:lstStyle/>
          <a:p>
            <a:pPr rtl="1" algn="r" indent="0" marL="0">
              <a:buNone/>
            </a:pPr>
            <a:r>
              <a:rPr lang="en-US" sz="1100" dirty="0">
                <a:solidFill>
                  <a:srgbClr val="0F172A"/>
                </a:solidFill>
                <a:latin typeface="Arial" pitchFamily="34" charset="0"/>
                <a:ea typeface="Arial" pitchFamily="34" charset="-122"/>
                <a:cs typeface="Arial" pitchFamily="34" charset="-120"/>
              </a:rPr>
              <a:t>למנף את הנכסים והמוניטין שנבנו כדי להתרחב לשווקים חדשים, להשיק מנועי צמיחה נוספים ולבסס את מעמד הקבוצה כמובילת שוק טכנולוגית בלתי מעורערת.</a:t>
            </a:r>
            <a:endParaRPr lang="en-US" sz="1100" dirty="0"/>
          </a:p>
        </p:txBody>
      </p:sp>
      <p:sp>
        <p:nvSpPr>
          <p:cNvPr id="24" name="Text 22"/>
          <p:cNvSpPr/>
          <p:nvPr/>
        </p:nvSpPr>
        <p:spPr>
          <a:xfrm>
            <a:off x="9153144" y="5577840"/>
            <a:ext cx="2441448" cy="365760"/>
          </a:xfrm>
          <a:prstGeom prst="rect">
            <a:avLst/>
          </a:prstGeom>
          <a:noFill/>
          <a:ln/>
        </p:spPr>
        <p:txBody>
          <a:bodyPr wrap="square" rtlCol="0" anchor="ctr"/>
          <a:lstStyle/>
          <a:p>
            <a:pPr rtl="1" algn="r" indent="0" marL="0">
              <a:buNone/>
            </a:pPr>
            <a:r>
              <a:rPr lang="en-US" sz="1200" b="1" dirty="0">
                <a:solidFill>
                  <a:srgbClr val="047857"/>
                </a:solidFill>
                <a:latin typeface="Arial" pitchFamily="34" charset="0"/>
                <a:ea typeface="Arial" pitchFamily="34" charset="-122"/>
                <a:cs typeface="Arial" pitchFamily="34" charset="-120"/>
              </a:rPr>
              <a:t>2 משימות</a:t>
            </a:r>
            <a:endParaRPr lang="en-US" sz="1200" dirty="0"/>
          </a:p>
        </p:txBody>
      </p:sp>
      <p:sp>
        <p:nvSpPr>
          <p:cNvPr id="25" name="Text 23"/>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8. מודל ההפעלה השיווקי</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5 הרכיבים שעליהם מבוססת התוכנית — HubSpot Flywheel + McKinsey CDJ + RACE</a:t>
            </a:r>
            <a:endParaRPr lang="en-US" sz="1400" dirty="0"/>
          </a:p>
        </p:txBody>
      </p:sp>
      <p:sp>
        <p:nvSpPr>
          <p:cNvPr id="5" name="Shape 3"/>
          <p:cNvSpPr/>
          <p:nvPr/>
        </p:nvSpPr>
        <p:spPr>
          <a:xfrm>
            <a:off x="457200" y="1600200"/>
            <a:ext cx="2145182" cy="4251960"/>
          </a:xfrm>
          <a:prstGeom prst="rect">
            <a:avLst/>
          </a:prstGeom>
          <a:solidFill>
            <a:srgbClr val="E0F2FE"/>
          </a:solidFill>
          <a:ln w="12700">
            <a:solidFill>
              <a:srgbClr val="0369A1"/>
            </a:solidFill>
            <a:prstDash val="solid"/>
          </a:ln>
        </p:spPr>
      </p:sp>
      <p:sp>
        <p:nvSpPr>
          <p:cNvPr id="6" name="Text 4"/>
          <p:cNvSpPr/>
          <p:nvPr/>
        </p:nvSpPr>
        <p:spPr>
          <a:xfrm>
            <a:off x="594360" y="1783080"/>
            <a:ext cx="1870862" cy="274320"/>
          </a:xfrm>
          <a:prstGeom prst="rect">
            <a:avLst/>
          </a:prstGeom>
          <a:noFill/>
          <a:ln/>
        </p:spPr>
        <p:txBody>
          <a:bodyPr wrap="square" rtlCol="0" anchor="ctr"/>
          <a:lstStyle/>
          <a:p>
            <a:pPr rtl="1" algn="r" indent="0" marL="0">
              <a:buNone/>
            </a:pPr>
            <a:r>
              <a:rPr lang="en-US" sz="1100" b="1" dirty="0">
                <a:solidFill>
                  <a:srgbClr val="0369A1"/>
                </a:solidFill>
                <a:latin typeface="Arial" pitchFamily="34" charset="0"/>
                <a:ea typeface="Arial" pitchFamily="34" charset="-122"/>
                <a:cs typeface="Arial" pitchFamily="34" charset="-120"/>
              </a:rPr>
              <a:t>1.</a:t>
            </a:r>
            <a:endParaRPr lang="en-US" sz="1100" dirty="0"/>
          </a:p>
        </p:txBody>
      </p:sp>
      <p:sp>
        <p:nvSpPr>
          <p:cNvPr id="7" name="Text 5"/>
          <p:cNvSpPr/>
          <p:nvPr/>
        </p:nvSpPr>
        <p:spPr>
          <a:xfrm>
            <a:off x="594360" y="2103120"/>
            <a:ext cx="1870862" cy="548640"/>
          </a:xfrm>
          <a:prstGeom prst="rect">
            <a:avLst/>
          </a:prstGeom>
          <a:noFill/>
          <a:ln/>
        </p:spPr>
        <p:txBody>
          <a:bodyPr wrap="square" rtlCol="0" anchor="ctr"/>
          <a:lstStyle/>
          <a:p>
            <a:pPr rtl="1" algn="r" indent="0" marL="0">
              <a:buNone/>
            </a:pPr>
            <a:r>
              <a:rPr lang="en-US" sz="1600" b="1" dirty="0">
                <a:solidFill>
                  <a:srgbClr val="0F172A"/>
                </a:solidFill>
                <a:latin typeface="Arial" pitchFamily="34" charset="0"/>
                <a:ea typeface="Arial" pitchFamily="34" charset="-122"/>
                <a:cs typeface="Arial" pitchFamily="34" charset="-120"/>
              </a:rPr>
              <a:t>עדכון הנראטיב המותגי</a:t>
            </a:r>
            <a:endParaRPr lang="en-US" sz="1600" dirty="0"/>
          </a:p>
        </p:txBody>
      </p:sp>
      <p:sp>
        <p:nvSpPr>
          <p:cNvPr id="8" name="Text 6"/>
          <p:cNvSpPr/>
          <p:nvPr/>
        </p:nvSpPr>
        <p:spPr>
          <a:xfrm>
            <a:off x="594360" y="2697480"/>
            <a:ext cx="1870862" cy="365760"/>
          </a:xfrm>
          <a:prstGeom prst="rect">
            <a:avLst/>
          </a:prstGeom>
          <a:noFill/>
          <a:ln/>
        </p:spPr>
        <p:txBody>
          <a:bodyPr wrap="square" rtlCol="0" anchor="ctr"/>
          <a:lstStyle/>
          <a:p>
            <a:pPr rtl="1" algn="r" indent="0" marL="0">
              <a:buNone/>
            </a:pPr>
            <a:r>
              <a:rPr lang="en-US" sz="1000" dirty="0">
                <a:solidFill>
                  <a:srgbClr val="0369A1"/>
                </a:solidFill>
                <a:latin typeface="Arial" pitchFamily="34" charset="0"/>
                <a:ea typeface="Arial" pitchFamily="34" charset="-122"/>
                <a:cs typeface="Arial" pitchFamily="34" charset="-120"/>
              </a:rPr>
              <a:t>Brand &amp; Reputation</a:t>
            </a:r>
            <a:endParaRPr lang="en-US" sz="1000" dirty="0"/>
          </a:p>
        </p:txBody>
      </p:sp>
      <p:sp>
        <p:nvSpPr>
          <p:cNvPr id="9" name="Text 7"/>
          <p:cNvSpPr/>
          <p:nvPr/>
        </p:nvSpPr>
        <p:spPr>
          <a:xfrm>
            <a:off x="594360" y="3108960"/>
            <a:ext cx="1870862" cy="365760"/>
          </a:xfrm>
          <a:prstGeom prst="rect">
            <a:avLst/>
          </a:prstGeom>
          <a:noFill/>
          <a:ln/>
        </p:spPr>
        <p:txBody>
          <a:bodyPr wrap="square" rtlCol="0" anchor="ctr"/>
          <a:lstStyle/>
          <a:p>
            <a:pPr rtl="1" algn="r" indent="0" marL="0">
              <a:buNone/>
            </a:pPr>
            <a:r>
              <a:rPr lang="en-US" sz="1000" i="1" dirty="0">
                <a:solidFill>
                  <a:srgbClr val="64748B"/>
                </a:solidFill>
                <a:latin typeface="Arial" pitchFamily="34" charset="0"/>
                <a:ea typeface="Arial" pitchFamily="34" charset="-122"/>
                <a:cs typeface="Arial" pitchFamily="34" charset="-120"/>
              </a:rPr>
              <a:t>שלב במסע: חשיפה</a:t>
            </a:r>
            <a:endParaRPr lang="en-US" sz="1000" dirty="0"/>
          </a:p>
        </p:txBody>
      </p:sp>
      <p:sp>
        <p:nvSpPr>
          <p:cNvPr id="10" name="Text 8"/>
          <p:cNvSpPr/>
          <p:nvPr/>
        </p:nvSpPr>
        <p:spPr>
          <a:xfrm>
            <a:off x="594360" y="5303520"/>
            <a:ext cx="1870862" cy="365760"/>
          </a:xfrm>
          <a:prstGeom prst="rect">
            <a:avLst/>
          </a:prstGeom>
          <a:noFill/>
          <a:ln/>
        </p:spPr>
        <p:txBody>
          <a:bodyPr wrap="square" rtlCol="0" anchor="ctr"/>
          <a:lstStyle/>
          <a:p>
            <a:pPr rtl="1" algn="r" indent="0" marL="0">
              <a:buNone/>
            </a:pPr>
            <a:r>
              <a:rPr lang="en-US" sz="1200" b="1" dirty="0">
                <a:solidFill>
                  <a:srgbClr val="0369A1"/>
                </a:solidFill>
                <a:latin typeface="Arial" pitchFamily="34" charset="0"/>
                <a:ea typeface="Arial" pitchFamily="34" charset="-122"/>
                <a:cs typeface="Arial" pitchFamily="34" charset="-120"/>
              </a:rPr>
              <a:t>3 משימות · 19%</a:t>
            </a:r>
            <a:endParaRPr lang="en-US" sz="1200" dirty="0"/>
          </a:p>
        </p:txBody>
      </p:sp>
      <p:sp>
        <p:nvSpPr>
          <p:cNvPr id="11" name="Shape 9"/>
          <p:cNvSpPr/>
          <p:nvPr/>
        </p:nvSpPr>
        <p:spPr>
          <a:xfrm>
            <a:off x="2739542" y="1600200"/>
            <a:ext cx="2145182" cy="4251960"/>
          </a:xfrm>
          <a:prstGeom prst="rect">
            <a:avLst/>
          </a:prstGeom>
          <a:solidFill>
            <a:srgbClr val="EDE9FE"/>
          </a:solidFill>
          <a:ln w="12700">
            <a:solidFill>
              <a:srgbClr val="6D28D9"/>
            </a:solidFill>
            <a:prstDash val="solid"/>
          </a:ln>
        </p:spPr>
      </p:sp>
      <p:sp>
        <p:nvSpPr>
          <p:cNvPr id="12" name="Text 10"/>
          <p:cNvSpPr/>
          <p:nvPr/>
        </p:nvSpPr>
        <p:spPr>
          <a:xfrm>
            <a:off x="2876702" y="1783080"/>
            <a:ext cx="1870862" cy="274320"/>
          </a:xfrm>
          <a:prstGeom prst="rect">
            <a:avLst/>
          </a:prstGeom>
          <a:noFill/>
          <a:ln/>
        </p:spPr>
        <p:txBody>
          <a:bodyPr wrap="square" rtlCol="0" anchor="ctr"/>
          <a:lstStyle/>
          <a:p>
            <a:pPr rtl="1" algn="r" indent="0" marL="0">
              <a:buNone/>
            </a:pPr>
            <a:r>
              <a:rPr lang="en-US" sz="1100" b="1" dirty="0">
                <a:solidFill>
                  <a:srgbClr val="6D28D9"/>
                </a:solidFill>
                <a:latin typeface="Arial" pitchFamily="34" charset="0"/>
                <a:ea typeface="Arial" pitchFamily="34" charset="-122"/>
                <a:cs typeface="Arial" pitchFamily="34" charset="-120"/>
              </a:rPr>
              <a:t>2.</a:t>
            </a:r>
            <a:endParaRPr lang="en-US" sz="1100" dirty="0"/>
          </a:p>
        </p:txBody>
      </p:sp>
      <p:sp>
        <p:nvSpPr>
          <p:cNvPr id="13" name="Text 11"/>
          <p:cNvSpPr/>
          <p:nvPr/>
        </p:nvSpPr>
        <p:spPr>
          <a:xfrm>
            <a:off x="2876702" y="2103120"/>
            <a:ext cx="1870862" cy="548640"/>
          </a:xfrm>
          <a:prstGeom prst="rect">
            <a:avLst/>
          </a:prstGeom>
          <a:noFill/>
          <a:ln/>
        </p:spPr>
        <p:txBody>
          <a:bodyPr wrap="square" rtlCol="0" anchor="ctr"/>
          <a:lstStyle/>
          <a:p>
            <a:pPr rtl="1" algn="r" indent="0" marL="0">
              <a:buNone/>
            </a:pPr>
            <a:r>
              <a:rPr lang="en-US" sz="1600" b="1" dirty="0">
                <a:solidFill>
                  <a:srgbClr val="0F172A"/>
                </a:solidFill>
                <a:latin typeface="Arial" pitchFamily="34" charset="0"/>
                <a:ea typeface="Arial" pitchFamily="34" charset="-122"/>
                <a:cs typeface="Arial" pitchFamily="34" charset="-120"/>
              </a:rPr>
              <a:t>הגברת נראות ומודעות</a:t>
            </a:r>
            <a:endParaRPr lang="en-US" sz="1600" dirty="0"/>
          </a:p>
        </p:txBody>
      </p:sp>
      <p:sp>
        <p:nvSpPr>
          <p:cNvPr id="14" name="Text 12"/>
          <p:cNvSpPr/>
          <p:nvPr/>
        </p:nvSpPr>
        <p:spPr>
          <a:xfrm>
            <a:off x="2876702" y="2697480"/>
            <a:ext cx="1870862" cy="365760"/>
          </a:xfrm>
          <a:prstGeom prst="rect">
            <a:avLst/>
          </a:prstGeom>
          <a:noFill/>
          <a:ln/>
        </p:spPr>
        <p:txBody>
          <a:bodyPr wrap="square" rtlCol="0" anchor="ctr"/>
          <a:lstStyle/>
          <a:p>
            <a:pPr rtl="1" algn="r" indent="0" marL="0">
              <a:buNone/>
            </a:pPr>
            <a:r>
              <a:rPr lang="en-US" sz="1000" dirty="0">
                <a:solidFill>
                  <a:srgbClr val="6D28D9"/>
                </a:solidFill>
                <a:latin typeface="Arial" pitchFamily="34" charset="0"/>
                <a:ea typeface="Arial" pitchFamily="34" charset="-122"/>
                <a:cs typeface="Arial" pitchFamily="34" charset="-120"/>
              </a:rPr>
              <a:t>Awareness &amp; Perception</a:t>
            </a:r>
            <a:endParaRPr lang="en-US" sz="1000" dirty="0"/>
          </a:p>
        </p:txBody>
      </p:sp>
      <p:sp>
        <p:nvSpPr>
          <p:cNvPr id="15" name="Text 13"/>
          <p:cNvSpPr/>
          <p:nvPr/>
        </p:nvSpPr>
        <p:spPr>
          <a:xfrm>
            <a:off x="2876702" y="3108960"/>
            <a:ext cx="1870862" cy="365760"/>
          </a:xfrm>
          <a:prstGeom prst="rect">
            <a:avLst/>
          </a:prstGeom>
          <a:noFill/>
          <a:ln/>
        </p:spPr>
        <p:txBody>
          <a:bodyPr wrap="square" rtlCol="0" anchor="ctr"/>
          <a:lstStyle/>
          <a:p>
            <a:pPr rtl="1" algn="r" indent="0" marL="0">
              <a:buNone/>
            </a:pPr>
            <a:r>
              <a:rPr lang="en-US" sz="1000" i="1" dirty="0">
                <a:solidFill>
                  <a:srgbClr val="64748B"/>
                </a:solidFill>
                <a:latin typeface="Arial" pitchFamily="34" charset="0"/>
                <a:ea typeface="Arial" pitchFamily="34" charset="-122"/>
                <a:cs typeface="Arial" pitchFamily="34" charset="-120"/>
              </a:rPr>
              <a:t>שלב במסע: הבנה</a:t>
            </a:r>
            <a:endParaRPr lang="en-US" sz="1000" dirty="0"/>
          </a:p>
        </p:txBody>
      </p:sp>
      <p:sp>
        <p:nvSpPr>
          <p:cNvPr id="16" name="Text 14"/>
          <p:cNvSpPr/>
          <p:nvPr/>
        </p:nvSpPr>
        <p:spPr>
          <a:xfrm>
            <a:off x="2876702" y="5303520"/>
            <a:ext cx="1870862" cy="365760"/>
          </a:xfrm>
          <a:prstGeom prst="rect">
            <a:avLst/>
          </a:prstGeom>
          <a:noFill/>
          <a:ln/>
        </p:spPr>
        <p:txBody>
          <a:bodyPr wrap="square" rtlCol="0" anchor="ctr"/>
          <a:lstStyle/>
          <a:p>
            <a:pPr rtl="1" algn="r" indent="0" marL="0">
              <a:buNone/>
            </a:pPr>
            <a:r>
              <a:rPr lang="en-US" sz="1200" b="1" dirty="0">
                <a:solidFill>
                  <a:srgbClr val="6D28D9"/>
                </a:solidFill>
                <a:latin typeface="Arial" pitchFamily="34" charset="0"/>
                <a:ea typeface="Arial" pitchFamily="34" charset="-122"/>
                <a:cs typeface="Arial" pitchFamily="34" charset="-120"/>
              </a:rPr>
              <a:t>3 משימות · 19%</a:t>
            </a:r>
            <a:endParaRPr lang="en-US" sz="1200" dirty="0"/>
          </a:p>
        </p:txBody>
      </p:sp>
      <p:sp>
        <p:nvSpPr>
          <p:cNvPr id="17" name="Shape 15"/>
          <p:cNvSpPr/>
          <p:nvPr/>
        </p:nvSpPr>
        <p:spPr>
          <a:xfrm>
            <a:off x="5021885" y="1600200"/>
            <a:ext cx="2145182" cy="4251960"/>
          </a:xfrm>
          <a:prstGeom prst="rect">
            <a:avLst/>
          </a:prstGeom>
          <a:solidFill>
            <a:srgbClr val="FEF3C7"/>
          </a:solidFill>
          <a:ln w="12700">
            <a:solidFill>
              <a:srgbClr val="B45309"/>
            </a:solidFill>
            <a:prstDash val="solid"/>
          </a:ln>
        </p:spPr>
      </p:sp>
      <p:sp>
        <p:nvSpPr>
          <p:cNvPr id="18" name="Text 16"/>
          <p:cNvSpPr/>
          <p:nvPr/>
        </p:nvSpPr>
        <p:spPr>
          <a:xfrm>
            <a:off x="5159045" y="1783080"/>
            <a:ext cx="1870862" cy="274320"/>
          </a:xfrm>
          <a:prstGeom prst="rect">
            <a:avLst/>
          </a:prstGeom>
          <a:noFill/>
          <a:ln/>
        </p:spPr>
        <p:txBody>
          <a:bodyPr wrap="square" rtlCol="0" anchor="ctr"/>
          <a:lstStyle/>
          <a:p>
            <a:pPr rtl="1" algn="r" indent="0" marL="0">
              <a:buNone/>
            </a:pPr>
            <a:r>
              <a:rPr lang="en-US" sz="1100" b="1" dirty="0">
                <a:solidFill>
                  <a:srgbClr val="B45309"/>
                </a:solidFill>
                <a:latin typeface="Arial" pitchFamily="34" charset="0"/>
                <a:ea typeface="Arial" pitchFamily="34" charset="-122"/>
                <a:cs typeface="Arial" pitchFamily="34" charset="-120"/>
              </a:rPr>
              <a:t>3.</a:t>
            </a:r>
            <a:endParaRPr lang="en-US" sz="1100" dirty="0"/>
          </a:p>
        </p:txBody>
      </p:sp>
      <p:sp>
        <p:nvSpPr>
          <p:cNvPr id="19" name="Text 17"/>
          <p:cNvSpPr/>
          <p:nvPr/>
        </p:nvSpPr>
        <p:spPr>
          <a:xfrm>
            <a:off x="5159045" y="2103120"/>
            <a:ext cx="1870862" cy="548640"/>
          </a:xfrm>
          <a:prstGeom prst="rect">
            <a:avLst/>
          </a:prstGeom>
          <a:noFill/>
          <a:ln/>
        </p:spPr>
        <p:txBody>
          <a:bodyPr wrap="square" rtlCol="0" anchor="ctr"/>
          <a:lstStyle/>
          <a:p>
            <a:pPr rtl="1" algn="r" indent="0" marL="0">
              <a:buNone/>
            </a:pPr>
            <a:r>
              <a:rPr lang="en-US" sz="1600" b="1" dirty="0">
                <a:solidFill>
                  <a:srgbClr val="0F172A"/>
                </a:solidFill>
                <a:latin typeface="Arial" pitchFamily="34" charset="0"/>
                <a:ea typeface="Arial" pitchFamily="34" charset="-122"/>
                <a:cs typeface="Arial" pitchFamily="34" charset="-120"/>
              </a:rPr>
              <a:t>יצירת מעורבות</a:t>
            </a:r>
            <a:endParaRPr lang="en-US" sz="1600" dirty="0"/>
          </a:p>
        </p:txBody>
      </p:sp>
      <p:sp>
        <p:nvSpPr>
          <p:cNvPr id="20" name="Text 18"/>
          <p:cNvSpPr/>
          <p:nvPr/>
        </p:nvSpPr>
        <p:spPr>
          <a:xfrm>
            <a:off x="5159045" y="2697480"/>
            <a:ext cx="1870862" cy="365760"/>
          </a:xfrm>
          <a:prstGeom prst="rect">
            <a:avLst/>
          </a:prstGeom>
          <a:noFill/>
          <a:ln/>
        </p:spPr>
        <p:txBody>
          <a:bodyPr wrap="square" rtlCol="0" anchor="ctr"/>
          <a:lstStyle/>
          <a:p>
            <a:pPr rtl="1" algn="r" indent="0" marL="0">
              <a:buNone/>
            </a:pPr>
            <a:r>
              <a:rPr lang="en-US" sz="1000" dirty="0">
                <a:solidFill>
                  <a:srgbClr val="B45309"/>
                </a:solidFill>
                <a:latin typeface="Arial" pitchFamily="34" charset="0"/>
                <a:ea typeface="Arial" pitchFamily="34" charset="-122"/>
                <a:cs typeface="Arial" pitchFamily="34" charset="-120"/>
              </a:rPr>
              <a:t>Engagement</a:t>
            </a:r>
            <a:endParaRPr lang="en-US" sz="1000" dirty="0"/>
          </a:p>
        </p:txBody>
      </p:sp>
      <p:sp>
        <p:nvSpPr>
          <p:cNvPr id="21" name="Text 19"/>
          <p:cNvSpPr/>
          <p:nvPr/>
        </p:nvSpPr>
        <p:spPr>
          <a:xfrm>
            <a:off x="5159045" y="3108960"/>
            <a:ext cx="1870862" cy="365760"/>
          </a:xfrm>
          <a:prstGeom prst="rect">
            <a:avLst/>
          </a:prstGeom>
          <a:noFill/>
          <a:ln/>
        </p:spPr>
        <p:txBody>
          <a:bodyPr wrap="square" rtlCol="0" anchor="ctr"/>
          <a:lstStyle/>
          <a:p>
            <a:pPr rtl="1" algn="r" indent="0" marL="0">
              <a:buNone/>
            </a:pPr>
            <a:r>
              <a:rPr lang="en-US" sz="1000" i="1" dirty="0">
                <a:solidFill>
                  <a:srgbClr val="64748B"/>
                </a:solidFill>
                <a:latin typeface="Arial" pitchFamily="34" charset="0"/>
                <a:ea typeface="Arial" pitchFamily="34" charset="-122"/>
                <a:cs typeface="Arial" pitchFamily="34" charset="-120"/>
              </a:rPr>
              <a:t>שלב במסע: עניין</a:t>
            </a:r>
            <a:endParaRPr lang="en-US" sz="1000" dirty="0"/>
          </a:p>
        </p:txBody>
      </p:sp>
      <p:sp>
        <p:nvSpPr>
          <p:cNvPr id="22" name="Text 20"/>
          <p:cNvSpPr/>
          <p:nvPr/>
        </p:nvSpPr>
        <p:spPr>
          <a:xfrm>
            <a:off x="5159045" y="5303520"/>
            <a:ext cx="1870862" cy="365760"/>
          </a:xfrm>
          <a:prstGeom prst="rect">
            <a:avLst/>
          </a:prstGeom>
          <a:noFill/>
          <a:ln/>
        </p:spPr>
        <p:txBody>
          <a:bodyPr wrap="square" rtlCol="0" anchor="ctr"/>
          <a:lstStyle/>
          <a:p>
            <a:pPr rtl="1" algn="r" indent="0" marL="0">
              <a:buNone/>
            </a:pPr>
            <a:r>
              <a:rPr lang="en-US" sz="1200" b="1" dirty="0">
                <a:solidFill>
                  <a:srgbClr val="B45309"/>
                </a:solidFill>
                <a:latin typeface="Arial" pitchFamily="34" charset="0"/>
                <a:ea typeface="Arial" pitchFamily="34" charset="-122"/>
                <a:cs typeface="Arial" pitchFamily="34" charset="-120"/>
              </a:rPr>
              <a:t>4 משימות · 25%</a:t>
            </a:r>
            <a:endParaRPr lang="en-US" sz="1200" dirty="0"/>
          </a:p>
        </p:txBody>
      </p:sp>
      <p:sp>
        <p:nvSpPr>
          <p:cNvPr id="23" name="Shape 21"/>
          <p:cNvSpPr/>
          <p:nvPr/>
        </p:nvSpPr>
        <p:spPr>
          <a:xfrm>
            <a:off x="7304227" y="1600200"/>
            <a:ext cx="2145182" cy="4251960"/>
          </a:xfrm>
          <a:prstGeom prst="rect">
            <a:avLst/>
          </a:prstGeom>
          <a:solidFill>
            <a:srgbClr val="D1FAE5"/>
          </a:solidFill>
          <a:ln w="12700">
            <a:solidFill>
              <a:srgbClr val="047857"/>
            </a:solidFill>
            <a:prstDash val="solid"/>
          </a:ln>
        </p:spPr>
      </p:sp>
      <p:sp>
        <p:nvSpPr>
          <p:cNvPr id="24" name="Text 22"/>
          <p:cNvSpPr/>
          <p:nvPr/>
        </p:nvSpPr>
        <p:spPr>
          <a:xfrm>
            <a:off x="7441387" y="1783080"/>
            <a:ext cx="1870862" cy="274320"/>
          </a:xfrm>
          <a:prstGeom prst="rect">
            <a:avLst/>
          </a:prstGeom>
          <a:noFill/>
          <a:ln/>
        </p:spPr>
        <p:txBody>
          <a:bodyPr wrap="square" rtlCol="0" anchor="ctr"/>
          <a:lstStyle/>
          <a:p>
            <a:pPr rtl="1" algn="r" indent="0" marL="0">
              <a:buNone/>
            </a:pPr>
            <a:r>
              <a:rPr lang="en-US" sz="1100" b="1" dirty="0">
                <a:solidFill>
                  <a:srgbClr val="047857"/>
                </a:solidFill>
                <a:latin typeface="Arial" pitchFamily="34" charset="0"/>
                <a:ea typeface="Arial" pitchFamily="34" charset="-122"/>
                <a:cs typeface="Arial" pitchFamily="34" charset="-120"/>
              </a:rPr>
              <a:t>4.</a:t>
            </a:r>
            <a:endParaRPr lang="en-US" sz="1100" dirty="0"/>
          </a:p>
        </p:txBody>
      </p:sp>
      <p:sp>
        <p:nvSpPr>
          <p:cNvPr id="25" name="Text 23"/>
          <p:cNvSpPr/>
          <p:nvPr/>
        </p:nvSpPr>
        <p:spPr>
          <a:xfrm>
            <a:off x="7441387" y="2103120"/>
            <a:ext cx="1870862" cy="548640"/>
          </a:xfrm>
          <a:prstGeom prst="rect">
            <a:avLst/>
          </a:prstGeom>
          <a:noFill/>
          <a:ln/>
        </p:spPr>
        <p:txBody>
          <a:bodyPr wrap="square" rtlCol="0" anchor="ctr"/>
          <a:lstStyle/>
          <a:p>
            <a:pPr rtl="1" algn="r" indent="0" marL="0">
              <a:buNone/>
            </a:pPr>
            <a:r>
              <a:rPr lang="en-US" sz="1600" b="1" dirty="0">
                <a:solidFill>
                  <a:srgbClr val="0F172A"/>
                </a:solidFill>
                <a:latin typeface="Arial" pitchFamily="34" charset="0"/>
                <a:ea typeface="Arial" pitchFamily="34" charset="-122"/>
                <a:cs typeface="Arial" pitchFamily="34" charset="-120"/>
              </a:rPr>
              <a:t>המרה</a:t>
            </a:r>
            <a:endParaRPr lang="en-US" sz="1600" dirty="0"/>
          </a:p>
        </p:txBody>
      </p:sp>
      <p:sp>
        <p:nvSpPr>
          <p:cNvPr id="26" name="Text 24"/>
          <p:cNvSpPr/>
          <p:nvPr/>
        </p:nvSpPr>
        <p:spPr>
          <a:xfrm>
            <a:off x="7441387" y="2697480"/>
            <a:ext cx="1870862" cy="365760"/>
          </a:xfrm>
          <a:prstGeom prst="rect">
            <a:avLst/>
          </a:prstGeom>
          <a:noFill/>
          <a:ln/>
        </p:spPr>
        <p:txBody>
          <a:bodyPr wrap="square" rtlCol="0" anchor="ctr"/>
          <a:lstStyle/>
          <a:p>
            <a:pPr rtl="1" algn="r" indent="0" marL="0">
              <a:buNone/>
            </a:pPr>
            <a:r>
              <a:rPr lang="en-US" sz="1000" dirty="0">
                <a:solidFill>
                  <a:srgbClr val="047857"/>
                </a:solidFill>
                <a:latin typeface="Arial" pitchFamily="34" charset="0"/>
                <a:ea typeface="Arial" pitchFamily="34" charset="-122"/>
                <a:cs typeface="Arial" pitchFamily="34" charset="-120"/>
              </a:rPr>
              <a:t>מכירות / ביצועי מניה / M&amp;A</a:t>
            </a:r>
            <a:endParaRPr lang="en-US" sz="1000" dirty="0"/>
          </a:p>
        </p:txBody>
      </p:sp>
      <p:sp>
        <p:nvSpPr>
          <p:cNvPr id="27" name="Text 25"/>
          <p:cNvSpPr/>
          <p:nvPr/>
        </p:nvSpPr>
        <p:spPr>
          <a:xfrm>
            <a:off x="7441387" y="3108960"/>
            <a:ext cx="1870862" cy="365760"/>
          </a:xfrm>
          <a:prstGeom prst="rect">
            <a:avLst/>
          </a:prstGeom>
          <a:noFill/>
          <a:ln/>
        </p:spPr>
        <p:txBody>
          <a:bodyPr wrap="square" rtlCol="0" anchor="ctr"/>
          <a:lstStyle/>
          <a:p>
            <a:pPr rtl="1" algn="r" indent="0" marL="0">
              <a:buNone/>
            </a:pPr>
            <a:r>
              <a:rPr lang="en-US" sz="1000" i="1" dirty="0">
                <a:solidFill>
                  <a:srgbClr val="64748B"/>
                </a:solidFill>
                <a:latin typeface="Arial" pitchFamily="34" charset="0"/>
                <a:ea typeface="Arial" pitchFamily="34" charset="-122"/>
                <a:cs typeface="Arial" pitchFamily="34" charset="-120"/>
              </a:rPr>
              <a:t>שלב במסע: פעולה</a:t>
            </a:r>
            <a:endParaRPr lang="en-US" sz="1000" dirty="0"/>
          </a:p>
        </p:txBody>
      </p:sp>
      <p:sp>
        <p:nvSpPr>
          <p:cNvPr id="28" name="Text 26"/>
          <p:cNvSpPr/>
          <p:nvPr/>
        </p:nvSpPr>
        <p:spPr>
          <a:xfrm>
            <a:off x="7441387" y="5303520"/>
            <a:ext cx="1870862" cy="365760"/>
          </a:xfrm>
          <a:prstGeom prst="rect">
            <a:avLst/>
          </a:prstGeom>
          <a:noFill/>
          <a:ln/>
        </p:spPr>
        <p:txBody>
          <a:bodyPr wrap="square" rtlCol="0" anchor="ctr"/>
          <a:lstStyle/>
          <a:p>
            <a:pPr rtl="1" algn="r" indent="0" marL="0">
              <a:buNone/>
            </a:pPr>
            <a:r>
              <a:rPr lang="en-US" sz="1200" b="1" dirty="0">
                <a:solidFill>
                  <a:srgbClr val="047857"/>
                </a:solidFill>
                <a:latin typeface="Arial" pitchFamily="34" charset="0"/>
                <a:ea typeface="Arial" pitchFamily="34" charset="-122"/>
                <a:cs typeface="Arial" pitchFamily="34" charset="-120"/>
              </a:rPr>
              <a:t>4 משימות · 25%</a:t>
            </a:r>
            <a:endParaRPr lang="en-US" sz="1200" dirty="0"/>
          </a:p>
        </p:txBody>
      </p:sp>
      <p:sp>
        <p:nvSpPr>
          <p:cNvPr id="29" name="Shape 27"/>
          <p:cNvSpPr/>
          <p:nvPr/>
        </p:nvSpPr>
        <p:spPr>
          <a:xfrm>
            <a:off x="9586570" y="1600200"/>
            <a:ext cx="2145182" cy="4251960"/>
          </a:xfrm>
          <a:prstGeom prst="rect">
            <a:avLst/>
          </a:prstGeom>
          <a:solidFill>
            <a:srgbClr val="FFE4E6"/>
          </a:solidFill>
          <a:ln w="12700">
            <a:solidFill>
              <a:srgbClr val="BE123C"/>
            </a:solidFill>
            <a:prstDash val="solid"/>
          </a:ln>
        </p:spPr>
      </p:sp>
      <p:sp>
        <p:nvSpPr>
          <p:cNvPr id="30" name="Text 28"/>
          <p:cNvSpPr/>
          <p:nvPr/>
        </p:nvSpPr>
        <p:spPr>
          <a:xfrm>
            <a:off x="9723730" y="1783080"/>
            <a:ext cx="1870862" cy="274320"/>
          </a:xfrm>
          <a:prstGeom prst="rect">
            <a:avLst/>
          </a:prstGeom>
          <a:noFill/>
          <a:ln/>
        </p:spPr>
        <p:txBody>
          <a:bodyPr wrap="square" rtlCol="0" anchor="ctr"/>
          <a:lstStyle/>
          <a:p>
            <a:pPr rtl="1" algn="r" indent="0" marL="0">
              <a:buNone/>
            </a:pPr>
            <a:r>
              <a:rPr lang="en-US" sz="1100" b="1" dirty="0">
                <a:solidFill>
                  <a:srgbClr val="BE123C"/>
                </a:solidFill>
                <a:latin typeface="Arial" pitchFamily="34" charset="0"/>
                <a:ea typeface="Arial" pitchFamily="34" charset="-122"/>
                <a:cs typeface="Arial" pitchFamily="34" charset="-120"/>
              </a:rPr>
              <a:t>5.</a:t>
            </a:r>
            <a:endParaRPr lang="en-US" sz="1100" dirty="0"/>
          </a:p>
        </p:txBody>
      </p:sp>
      <p:sp>
        <p:nvSpPr>
          <p:cNvPr id="31" name="Text 29"/>
          <p:cNvSpPr/>
          <p:nvPr/>
        </p:nvSpPr>
        <p:spPr>
          <a:xfrm>
            <a:off x="9723730" y="2103120"/>
            <a:ext cx="1870862" cy="548640"/>
          </a:xfrm>
          <a:prstGeom prst="rect">
            <a:avLst/>
          </a:prstGeom>
          <a:noFill/>
          <a:ln/>
        </p:spPr>
        <p:txBody>
          <a:bodyPr wrap="square" rtlCol="0" anchor="ctr"/>
          <a:lstStyle/>
          <a:p>
            <a:pPr rtl="1" algn="r" indent="0" marL="0">
              <a:buNone/>
            </a:pPr>
            <a:r>
              <a:rPr lang="en-US" sz="1600" b="1" dirty="0">
                <a:solidFill>
                  <a:srgbClr val="0F172A"/>
                </a:solidFill>
                <a:latin typeface="Arial" pitchFamily="34" charset="0"/>
                <a:ea typeface="Arial" pitchFamily="34" charset="-122"/>
                <a:cs typeface="Arial" pitchFamily="34" charset="-120"/>
              </a:rPr>
              <a:t>טיפוח מערכת יחסים</a:t>
            </a:r>
            <a:endParaRPr lang="en-US" sz="1600" dirty="0"/>
          </a:p>
        </p:txBody>
      </p:sp>
      <p:sp>
        <p:nvSpPr>
          <p:cNvPr id="32" name="Text 30"/>
          <p:cNvSpPr/>
          <p:nvPr/>
        </p:nvSpPr>
        <p:spPr>
          <a:xfrm>
            <a:off x="9723730" y="2697480"/>
            <a:ext cx="1870862" cy="365760"/>
          </a:xfrm>
          <a:prstGeom prst="rect">
            <a:avLst/>
          </a:prstGeom>
          <a:noFill/>
          <a:ln/>
        </p:spPr>
        <p:txBody>
          <a:bodyPr wrap="square" rtlCol="0" anchor="ctr"/>
          <a:lstStyle/>
          <a:p>
            <a:pPr rtl="1" algn="r" indent="0" marL="0">
              <a:buNone/>
            </a:pPr>
            <a:r>
              <a:rPr lang="en-US" sz="1000" dirty="0">
                <a:solidFill>
                  <a:srgbClr val="BE123C"/>
                </a:solidFill>
                <a:latin typeface="Arial" pitchFamily="34" charset="0"/>
                <a:ea typeface="Arial" pitchFamily="34" charset="-122"/>
                <a:cs typeface="Arial" pitchFamily="34" charset="-120"/>
              </a:rPr>
              <a:t>Nurture &amp; Retention</a:t>
            </a:r>
            <a:endParaRPr lang="en-US" sz="1000" dirty="0"/>
          </a:p>
        </p:txBody>
      </p:sp>
      <p:sp>
        <p:nvSpPr>
          <p:cNvPr id="33" name="Text 31"/>
          <p:cNvSpPr/>
          <p:nvPr/>
        </p:nvSpPr>
        <p:spPr>
          <a:xfrm>
            <a:off x="9723730" y="3108960"/>
            <a:ext cx="1870862" cy="365760"/>
          </a:xfrm>
          <a:prstGeom prst="rect">
            <a:avLst/>
          </a:prstGeom>
          <a:noFill/>
          <a:ln/>
        </p:spPr>
        <p:txBody>
          <a:bodyPr wrap="square" rtlCol="0" anchor="ctr"/>
          <a:lstStyle/>
          <a:p>
            <a:pPr rtl="1" algn="r" indent="0" marL="0">
              <a:buNone/>
            </a:pPr>
            <a:r>
              <a:rPr lang="en-US" sz="1000" i="1" dirty="0">
                <a:solidFill>
                  <a:srgbClr val="64748B"/>
                </a:solidFill>
                <a:latin typeface="Arial" pitchFamily="34" charset="0"/>
                <a:ea typeface="Arial" pitchFamily="34" charset="-122"/>
                <a:cs typeface="Arial" pitchFamily="34" charset="-120"/>
              </a:rPr>
              <a:t>שלב במסע: נאמנות</a:t>
            </a:r>
            <a:endParaRPr lang="en-US" sz="1000" dirty="0"/>
          </a:p>
        </p:txBody>
      </p:sp>
      <p:sp>
        <p:nvSpPr>
          <p:cNvPr id="34" name="Text 32"/>
          <p:cNvSpPr/>
          <p:nvPr/>
        </p:nvSpPr>
        <p:spPr>
          <a:xfrm>
            <a:off x="9723730" y="5303520"/>
            <a:ext cx="1870862" cy="365760"/>
          </a:xfrm>
          <a:prstGeom prst="rect">
            <a:avLst/>
          </a:prstGeom>
          <a:noFill/>
          <a:ln/>
        </p:spPr>
        <p:txBody>
          <a:bodyPr wrap="square" rtlCol="0" anchor="ctr"/>
          <a:lstStyle/>
          <a:p>
            <a:pPr rtl="1" algn="r" indent="0" marL="0">
              <a:buNone/>
            </a:pPr>
            <a:r>
              <a:rPr lang="en-US" sz="1200" b="1" dirty="0">
                <a:solidFill>
                  <a:srgbClr val="BE123C"/>
                </a:solidFill>
                <a:latin typeface="Arial" pitchFamily="34" charset="0"/>
                <a:ea typeface="Arial" pitchFamily="34" charset="-122"/>
                <a:cs typeface="Arial" pitchFamily="34" charset="-120"/>
              </a:rPr>
              <a:t>2 משימות · 13%</a:t>
            </a:r>
            <a:endParaRPr lang="en-US" sz="1200" dirty="0"/>
          </a:p>
        </p:txBody>
      </p:sp>
      <p:sp>
        <p:nvSpPr>
          <p:cNvPr id="35" name="Text 33"/>
          <p:cNvSpPr/>
          <p:nvPr/>
        </p:nvSpPr>
        <p:spPr>
          <a:xfrm>
            <a:off x="457200" y="6080760"/>
            <a:ext cx="11274552" cy="320040"/>
          </a:xfrm>
          <a:prstGeom prst="rect">
            <a:avLst/>
          </a:prstGeom>
          <a:noFill/>
          <a:ln/>
        </p:spPr>
        <p:txBody>
          <a:bodyPr wrap="square" rtlCol="0" anchor="ctr"/>
          <a:lstStyle/>
          <a:p>
            <a:pPr rtl="1" algn="ctr" indent="0" marL="0">
              <a:buNone/>
            </a:pPr>
            <a:r>
              <a:rPr lang="en-US" sz="1100" i="1" dirty="0">
                <a:solidFill>
                  <a:srgbClr val="64748B"/>
                </a:solidFill>
                <a:latin typeface="Arial" pitchFamily="34" charset="0"/>
                <a:ea typeface="Arial" pitchFamily="34" charset="-122"/>
                <a:cs typeface="Arial" pitchFamily="34" charset="-120"/>
              </a:rPr>
              <a:t>שיווק בריא הוא מאזן בין כל 5 הרכיבים — לא יותר מ-40% ברכיב אחד</a:t>
            </a:r>
            <a:endParaRPr lang="en-US" sz="1100" dirty="0"/>
          </a:p>
        </p:txBody>
      </p:sp>
      <p:sp>
        <p:nvSpPr>
          <p:cNvPr id="36" name="Text 34"/>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19</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AFC"/>
        </a:solidFill>
      </p:bgPr>
    </p:bg>
    <p:spTree>
      <p:nvGrpSpPr>
        <p:cNvPr id="1" name=""/>
        <p:cNvGrpSpPr/>
        <p:nvPr/>
      </p:nvGrpSpPr>
      <p:grpSpPr>
        <a:xfrm>
          <a:off x="0" y="0"/>
          <a:ext cx="0" cy="0"/>
          <a:chOff x="0" y="0"/>
          <a:chExt cx="0" cy="0"/>
        </a:xfrm>
      </p:grpSpPr>
      <p:sp>
        <p:nvSpPr>
          <p:cNvPr id="2" name="Text 0"/>
          <p:cNvSpPr/>
          <p:nvPr/>
        </p:nvSpPr>
        <p:spPr>
          <a:xfrm>
            <a:off x="457200" y="2560320"/>
            <a:ext cx="11274552" cy="731520"/>
          </a:xfrm>
          <a:prstGeom prst="rect">
            <a:avLst/>
          </a:prstGeom>
          <a:noFill/>
          <a:ln/>
        </p:spPr>
        <p:txBody>
          <a:bodyPr wrap="square" rtlCol="0" anchor="ctr"/>
          <a:lstStyle/>
          <a:p>
            <a:pPr rtl="1" algn="ctr" indent="0" marL="0">
              <a:buNone/>
            </a:pPr>
            <a:r>
              <a:rPr lang="en-US" sz="2400" dirty="0">
                <a:solidFill>
                  <a:srgbClr val="64748B"/>
                </a:solidFill>
                <a:latin typeface="Arial" pitchFamily="34" charset="0"/>
                <a:ea typeface="Arial" pitchFamily="34" charset="-122"/>
                <a:cs typeface="Arial" pitchFamily="34" charset="-120"/>
              </a:rPr>
              <a:t>חלק א'</a:t>
            </a:r>
            <a:endParaRPr lang="en-US" sz="2400" dirty="0"/>
          </a:p>
        </p:txBody>
      </p:sp>
      <p:sp>
        <p:nvSpPr>
          <p:cNvPr id="3" name="Text 1"/>
          <p:cNvSpPr/>
          <p:nvPr/>
        </p:nvSpPr>
        <p:spPr>
          <a:xfrm>
            <a:off x="457200" y="3108960"/>
            <a:ext cx="11274552" cy="914400"/>
          </a:xfrm>
          <a:prstGeom prst="rect">
            <a:avLst/>
          </a:prstGeom>
          <a:noFill/>
          <a:ln/>
        </p:spPr>
        <p:txBody>
          <a:bodyPr wrap="square" rtlCol="0" anchor="ctr"/>
          <a:lstStyle/>
          <a:p>
            <a:pPr rtl="1" algn="ctr" indent="0" marL="0">
              <a:buNone/>
            </a:pPr>
            <a:r>
              <a:rPr lang="en-US" sz="4000" b="1" dirty="0">
                <a:solidFill>
                  <a:srgbClr val="1E40AF"/>
                </a:solidFill>
                <a:latin typeface="Arial" pitchFamily="34" charset="0"/>
                <a:ea typeface="Arial" pitchFamily="34" charset="-122"/>
                <a:cs typeface="Arial" pitchFamily="34" charset="-120"/>
              </a:rPr>
              <a:t>תכנית אסטרטגית</a:t>
            </a:r>
            <a:endParaRPr lang="en-US"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9.1 שלב א' — הנחת תשתיות (0-90 יום)</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לבסס את יסודות המותג, המסרים והתשתיות הטכנולוגיות שיאפשרו את הפעלת כלל הפעילות השיווקית. שלב זה מתמקד בבנייה פנימית ובהכנת הקרקע להשקה.</a:t>
            </a:r>
            <a:endParaRPr lang="en-US" sz="1400" dirty="0"/>
          </a:p>
        </p:txBody>
      </p:sp>
      <p:graphicFrame>
        <p:nvGraphicFramePr>
          <p:cNvPr id="21" name="Table 0"/>
          <p:cNvGraphicFramePr>
            <a:graphicFrameLocks noGrp="1"/>
          </p:cNvGraphicFramePr>
          <p:nvPr>
            <p:extLst>
              <p:ext uri="{D42A27DB-BD31-4B8C-83A1-F6EECF244321}">
                <p14:modId xmlns:p14="http://schemas.microsoft.com/office/powerpoint/2010/main" val="1579011935"/>
              </p:ext>
            </p:extLst>
          </p:nvPr>
        </p:nvGraphicFramePr>
        <p:xfrm>
          <a:off x="457200" y="1600200"/>
          <a:ext cx="11274552" cy="914400"/>
        </p:xfrm>
        <a:graphic>
          <a:graphicData uri="http://schemas.openxmlformats.org/drawingml/2006/table">
            <a:tbl>
              <a:tblPr/>
              <a:tblGrid>
                <a:gridCol w="1463040"/>
                <a:gridCol w="1280160"/>
                <a:gridCol w="1828800"/>
                <a:gridCol w="1005840"/>
                <a:gridCol w="2011680"/>
                <a:gridCol w="1737360"/>
                <a:gridCol w="1005840"/>
              </a:tblGrid>
              <a:tr h="411480">
                <a:tc>
                  <a:txBody>
                    <a:bodyPr/>
                    <a:lstStyle/>
                    <a:p>
                      <a:pPr algn="r" indent="0" marL="0">
                        <a:buNone/>
                      </a:pPr>
                      <a:r>
                        <a:rPr lang="en-US" sz="1100" b="1" dirty="0">
                          <a:solidFill>
                            <a:srgbClr val="0369A1"/>
                          </a:solidFill>
                          <a:latin typeface="Arial" pitchFamily="34" charset="0"/>
                          <a:ea typeface="Arial" pitchFamily="34" charset="-122"/>
                          <a:cs typeface="Arial" pitchFamily="34" charset="-120"/>
                        </a:rPr>
                        <a:t>מהלך אסטרטגי</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0F9FF"/>
                    </a:solidFill>
                  </a:tcPr>
                </a:tc>
                <a:tc>
                  <a:txBody>
                    <a:bodyPr/>
                    <a:lstStyle/>
                    <a:p>
                      <a:pPr algn="r" indent="0" marL="0">
                        <a:buNone/>
                      </a:pPr>
                      <a:r>
                        <a:rPr lang="en-US" sz="1100" b="1" dirty="0">
                          <a:solidFill>
                            <a:srgbClr val="0369A1"/>
                          </a:solidFill>
                          <a:latin typeface="Arial" pitchFamily="34" charset="0"/>
                          <a:ea typeface="Arial" pitchFamily="34" charset="-122"/>
                          <a:cs typeface="Arial" pitchFamily="34" charset="-120"/>
                        </a:rPr>
                        <a:t>פונקציה</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0F9FF"/>
                    </a:solidFill>
                  </a:tcPr>
                </a:tc>
                <a:tc>
                  <a:txBody>
                    <a:bodyPr/>
                    <a:lstStyle/>
                    <a:p>
                      <a:pPr algn="r" indent="0" marL="0">
                        <a:buNone/>
                      </a:pPr>
                      <a:r>
                        <a:rPr lang="en-US" sz="1100" b="1" dirty="0">
                          <a:solidFill>
                            <a:srgbClr val="0369A1"/>
                          </a:solidFill>
                          <a:latin typeface="Arial" pitchFamily="34" charset="0"/>
                          <a:ea typeface="Arial" pitchFamily="34" charset="-122"/>
                          <a:cs typeface="Arial" pitchFamily="34" charset="-120"/>
                        </a:rPr>
                        <a:t>משימה</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0F9FF"/>
                    </a:solidFill>
                  </a:tcPr>
                </a:tc>
                <a:tc>
                  <a:txBody>
                    <a:bodyPr/>
                    <a:lstStyle/>
                    <a:p>
                      <a:pPr algn="r" indent="0" marL="0">
                        <a:buNone/>
                      </a:pPr>
                      <a:r>
                        <a:rPr lang="en-US" sz="1100" b="1" dirty="0">
                          <a:solidFill>
                            <a:srgbClr val="0369A1"/>
                          </a:solidFill>
                          <a:latin typeface="Arial" pitchFamily="34" charset="0"/>
                          <a:ea typeface="Arial" pitchFamily="34" charset="-122"/>
                          <a:cs typeface="Arial" pitchFamily="34" charset="-120"/>
                        </a:rPr>
                        <a:t>Owner</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0F9FF"/>
                    </a:solidFill>
                  </a:tcPr>
                </a:tc>
                <a:tc>
                  <a:txBody>
                    <a:bodyPr/>
                    <a:lstStyle/>
                    <a:p>
                      <a:pPr algn="r" indent="0" marL="0">
                        <a:buNone/>
                      </a:pPr>
                      <a:r>
                        <a:rPr lang="en-US" sz="1100" b="1" dirty="0">
                          <a:solidFill>
                            <a:srgbClr val="0369A1"/>
                          </a:solidFill>
                          <a:latin typeface="Arial" pitchFamily="34" charset="0"/>
                          <a:ea typeface="Arial" pitchFamily="34" charset="-122"/>
                          <a:cs typeface="Arial" pitchFamily="34" charset="-120"/>
                        </a:rPr>
                        <a:t>תוצרים</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0F9FF"/>
                    </a:solidFill>
                  </a:tcPr>
                </a:tc>
                <a:tc>
                  <a:txBody>
                    <a:bodyPr/>
                    <a:lstStyle/>
                    <a:p>
                      <a:pPr algn="r" indent="0" marL="0">
                        <a:buNone/>
                      </a:pPr>
                      <a:r>
                        <a:rPr lang="en-US" sz="1100" b="1" dirty="0">
                          <a:solidFill>
                            <a:srgbClr val="0369A1"/>
                          </a:solidFill>
                          <a:latin typeface="Arial" pitchFamily="34" charset="0"/>
                          <a:ea typeface="Arial" pitchFamily="34" charset="-122"/>
                          <a:cs typeface="Arial" pitchFamily="34" charset="-120"/>
                        </a:rPr>
                        <a:t>KPIs</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0F9FF"/>
                    </a:solidFill>
                  </a:tcPr>
                </a:tc>
                <a:tc>
                  <a:txBody>
                    <a:bodyPr/>
                    <a:lstStyle/>
                    <a:p>
                      <a:pPr algn="r" indent="0" marL="0">
                        <a:buNone/>
                      </a:pPr>
                      <a:r>
                        <a:rPr lang="en-US" sz="1100" b="1" dirty="0">
                          <a:solidFill>
                            <a:srgbClr val="0369A1"/>
                          </a:solidFill>
                          <a:latin typeface="Arial" pitchFamily="34" charset="0"/>
                          <a:ea typeface="Arial" pitchFamily="34" charset="-122"/>
                          <a:cs typeface="Arial" pitchFamily="34" charset="-120"/>
                        </a:rPr>
                        <a:t>תקציב</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0F9FF"/>
                    </a:solidFill>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השקת נרטיב "מערכת ההפעלה הארגונית"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0369A1"/>
                          </a:solidFill>
                          <a:latin typeface="Arial" pitchFamily="34" charset="0"/>
                          <a:ea typeface="Arial" pitchFamily="34" charset="-122"/>
                          <a:cs typeface="Arial" pitchFamily="34" charset="-120"/>
                        </a:rPr>
                        <a:t>עדכון הנראטיב המותגי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0F2FE"/>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כתיבת ספר מסרים ומיצוב קבוצתי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CMO/VP Marketing (לגיוס)</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ספר מסרים (PDF, 25-40 עמודים)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מצגת מיצוב אסטרטגית</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One-Pager קבוצתי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אישור הנהלה על ספר המותג</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אחוז אימוץ המסרים בחומרי מכירה ראשוניים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₪20K-80K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השקת נרטיב "מערכת ההפעלה הארגונית"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0369A1"/>
                          </a:solidFill>
                          <a:latin typeface="Arial" pitchFamily="34" charset="0"/>
                          <a:ea typeface="Arial" pitchFamily="34" charset="-122"/>
                          <a:cs typeface="Arial" pitchFamily="34" charset="-120"/>
                        </a:rPr>
                        <a:t>עדכון הנראטיב המותגי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0F2FE"/>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בניית אתר קבוצתי חדש</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סוכנות דיגיטל</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אתר אינטרנט פעיל על דומיין ראשי</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מסמך אפיון ו-Wireframes</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עיצוב UI/UX מלא</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השקת האתר במועד</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ציון PageSpeed Insights</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זמן שהייה ממוצע בעמוד</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₪50K-200K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הקמת תשתית שיווק מבוסס תוכן</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6D28D9"/>
                          </a:solidFill>
                          <a:latin typeface="Arial" pitchFamily="34" charset="0"/>
                          <a:ea typeface="Arial" pitchFamily="34" charset="-122"/>
                          <a:cs typeface="Arial" pitchFamily="34" charset="-120"/>
                        </a:rPr>
                        <a:t>הגברת נראות ומודעות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DE9FE"/>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גיוס מנהל/ת תוכן ותקשורת (Content Lead)</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CMO/VP Marketing (לגיוס)</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תיאור משרה מפורט</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חוזה העסקה חתום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זמן לגיוס</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איכות המועמדים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₪400K-700K לשנה</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'קול הלקוח' - תכנית תקשורת ושיפור שירות פרואקטיבית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BE123C"/>
                          </a:solidFill>
                          <a:latin typeface="Arial" pitchFamily="34" charset="0"/>
                          <a:ea typeface="Arial" pitchFamily="34" charset="-122"/>
                          <a:cs typeface="Arial" pitchFamily="34" charset="-120"/>
                        </a:rPr>
                        <a:t>טיפוח מערכת יחסים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FE4E6"/>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הטמעת מערכת למדידת שביעות רצון (NPS/CSAT)</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מנהל/ת חווית לקוח</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פלטפורמת NPS/CSAT פעילה</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דשבורד מדידה ראשוני</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הגדרת טריגרים למשלוח סקרים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שיעור מענה לסקרים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ציון NPS/CSAT בסיסי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₪10K-50K לשנה</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תכנית 'הצפת ערך' למשקיעים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047857"/>
                          </a:solidFill>
                          <a:latin typeface="Arial" pitchFamily="34" charset="0"/>
                          <a:ea typeface="Arial" pitchFamily="34" charset="-122"/>
                          <a:cs typeface="Arial" pitchFamily="34" charset="-120"/>
                        </a:rPr>
                        <a:t>המרה</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D1FAE5"/>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פיתוח מצגת משקיעים אסטרטגית חדשה</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IR / סמנכ"ל כספים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מצגת משקיעים מעוצבת (PPTX, 20-30 שקפים)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תסריט שיחה למציג</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פידבק חיובי מאנליסטים ראשונים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בהירות הסיפור האסטרטגי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₪20K-80K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חדירה לשוק הרווחה הפיננסית לעובד</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0369A1"/>
                          </a:solidFill>
                          <a:latin typeface="Arial" pitchFamily="34" charset="0"/>
                          <a:ea typeface="Arial" pitchFamily="34" charset="-122"/>
                          <a:cs typeface="Arial" pitchFamily="34" charset="-120"/>
                        </a:rPr>
                        <a:t>עדכון הנראטיב המותגי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0F2FE"/>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מחקר שוק וקבוצות מיקוד למוצר הפינטק</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מנהל/ת פיתוח עסקי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דוח מחקר שוק מסכם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סיכומי קבוצות מיקוד</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המלצות לקונספט MVP</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מספר משתתפים בקבוצות מיקוד</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רמת העניין בפתרון המוצע</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₪30K-80K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bl>
          </a:graphicData>
        </a:graphic>
      </p:graphicFrame>
      <p:sp>
        <p:nvSpPr>
          <p:cNvPr id="6" name="Text 3"/>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20</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9.2 שלב ב' — הפעלה והטמעה (3-6 חודשים)</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להשיק את המותג והנרטיב החדשים, להפעיל את ערוצי השיווק הראשונים וליזום פיילוטים טקטיים במטרה לייצר מומנטום ראשוני, לאסוף נתונים ולהוכיח היתכנות.</a:t>
            </a:r>
            <a:endParaRPr lang="en-US" sz="1400" dirty="0"/>
          </a:p>
        </p:txBody>
      </p:sp>
      <p:graphicFrame>
        <p:nvGraphicFramePr>
          <p:cNvPr id="22" name="Table 0"/>
          <p:cNvGraphicFramePr>
            <a:graphicFrameLocks noGrp="1"/>
          </p:cNvGraphicFramePr>
          <p:nvPr>
            <p:extLst>
              <p:ext uri="{D42A27DB-BD31-4B8C-83A1-F6EECF244321}">
                <p14:modId xmlns:p14="http://schemas.microsoft.com/office/powerpoint/2010/main" val="1579011935"/>
              </p:ext>
            </p:extLst>
          </p:nvPr>
        </p:nvGraphicFramePr>
        <p:xfrm>
          <a:off x="457200" y="1600200"/>
          <a:ext cx="11274552" cy="914400"/>
        </p:xfrm>
        <a:graphic>
          <a:graphicData uri="http://schemas.openxmlformats.org/drawingml/2006/table">
            <a:tbl>
              <a:tblPr/>
              <a:tblGrid>
                <a:gridCol w="1463040"/>
                <a:gridCol w="1280160"/>
                <a:gridCol w="1828800"/>
                <a:gridCol w="1005840"/>
                <a:gridCol w="2011680"/>
                <a:gridCol w="1737360"/>
                <a:gridCol w="1005840"/>
              </a:tblGrid>
              <a:tr h="411480">
                <a:tc>
                  <a:txBody>
                    <a:bodyPr/>
                    <a:lstStyle/>
                    <a:p>
                      <a:pPr algn="r" indent="0" marL="0">
                        <a:buNone/>
                      </a:pPr>
                      <a:r>
                        <a:rPr lang="en-US" sz="1100" b="1" dirty="0">
                          <a:solidFill>
                            <a:srgbClr val="6D28D9"/>
                          </a:solidFill>
                          <a:latin typeface="Arial" pitchFamily="34" charset="0"/>
                          <a:ea typeface="Arial" pitchFamily="34" charset="-122"/>
                          <a:cs typeface="Arial" pitchFamily="34" charset="-120"/>
                        </a:rPr>
                        <a:t>מהלך אסטרטגי</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5F3FF"/>
                    </a:solidFill>
                  </a:tcPr>
                </a:tc>
                <a:tc>
                  <a:txBody>
                    <a:bodyPr/>
                    <a:lstStyle/>
                    <a:p>
                      <a:pPr algn="r" indent="0" marL="0">
                        <a:buNone/>
                      </a:pPr>
                      <a:r>
                        <a:rPr lang="en-US" sz="1100" b="1" dirty="0">
                          <a:solidFill>
                            <a:srgbClr val="6D28D9"/>
                          </a:solidFill>
                          <a:latin typeface="Arial" pitchFamily="34" charset="0"/>
                          <a:ea typeface="Arial" pitchFamily="34" charset="-122"/>
                          <a:cs typeface="Arial" pitchFamily="34" charset="-120"/>
                        </a:rPr>
                        <a:t>פונקציה</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5F3FF"/>
                    </a:solidFill>
                  </a:tcPr>
                </a:tc>
                <a:tc>
                  <a:txBody>
                    <a:bodyPr/>
                    <a:lstStyle/>
                    <a:p>
                      <a:pPr algn="r" indent="0" marL="0">
                        <a:buNone/>
                      </a:pPr>
                      <a:r>
                        <a:rPr lang="en-US" sz="1100" b="1" dirty="0">
                          <a:solidFill>
                            <a:srgbClr val="6D28D9"/>
                          </a:solidFill>
                          <a:latin typeface="Arial" pitchFamily="34" charset="0"/>
                          <a:ea typeface="Arial" pitchFamily="34" charset="-122"/>
                          <a:cs typeface="Arial" pitchFamily="34" charset="-120"/>
                        </a:rPr>
                        <a:t>משימה</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5F3FF"/>
                    </a:solidFill>
                  </a:tcPr>
                </a:tc>
                <a:tc>
                  <a:txBody>
                    <a:bodyPr/>
                    <a:lstStyle/>
                    <a:p>
                      <a:pPr algn="r" indent="0" marL="0">
                        <a:buNone/>
                      </a:pPr>
                      <a:r>
                        <a:rPr lang="en-US" sz="1100" b="1" dirty="0">
                          <a:solidFill>
                            <a:srgbClr val="6D28D9"/>
                          </a:solidFill>
                          <a:latin typeface="Arial" pitchFamily="34" charset="0"/>
                          <a:ea typeface="Arial" pitchFamily="34" charset="-122"/>
                          <a:cs typeface="Arial" pitchFamily="34" charset="-120"/>
                        </a:rPr>
                        <a:t>Owner</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5F3FF"/>
                    </a:solidFill>
                  </a:tcPr>
                </a:tc>
                <a:tc>
                  <a:txBody>
                    <a:bodyPr/>
                    <a:lstStyle/>
                    <a:p>
                      <a:pPr algn="r" indent="0" marL="0">
                        <a:buNone/>
                      </a:pPr>
                      <a:r>
                        <a:rPr lang="en-US" sz="1100" b="1" dirty="0">
                          <a:solidFill>
                            <a:srgbClr val="6D28D9"/>
                          </a:solidFill>
                          <a:latin typeface="Arial" pitchFamily="34" charset="0"/>
                          <a:ea typeface="Arial" pitchFamily="34" charset="-122"/>
                          <a:cs typeface="Arial" pitchFamily="34" charset="-120"/>
                        </a:rPr>
                        <a:t>תוצרים</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5F3FF"/>
                    </a:solidFill>
                  </a:tcPr>
                </a:tc>
                <a:tc>
                  <a:txBody>
                    <a:bodyPr/>
                    <a:lstStyle/>
                    <a:p>
                      <a:pPr algn="r" indent="0" marL="0">
                        <a:buNone/>
                      </a:pPr>
                      <a:r>
                        <a:rPr lang="en-US" sz="1100" b="1" dirty="0">
                          <a:solidFill>
                            <a:srgbClr val="6D28D9"/>
                          </a:solidFill>
                          <a:latin typeface="Arial" pitchFamily="34" charset="0"/>
                          <a:ea typeface="Arial" pitchFamily="34" charset="-122"/>
                          <a:cs typeface="Arial" pitchFamily="34" charset="-120"/>
                        </a:rPr>
                        <a:t>KPIs</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5F3FF"/>
                    </a:solidFill>
                  </a:tcPr>
                </a:tc>
                <a:tc>
                  <a:txBody>
                    <a:bodyPr/>
                    <a:lstStyle/>
                    <a:p>
                      <a:pPr algn="r" indent="0" marL="0">
                        <a:buNone/>
                      </a:pPr>
                      <a:r>
                        <a:rPr lang="en-US" sz="1100" b="1" dirty="0">
                          <a:solidFill>
                            <a:srgbClr val="6D28D9"/>
                          </a:solidFill>
                          <a:latin typeface="Arial" pitchFamily="34" charset="0"/>
                          <a:ea typeface="Arial" pitchFamily="34" charset="-122"/>
                          <a:cs typeface="Arial" pitchFamily="34" charset="-120"/>
                        </a:rPr>
                        <a:t>תקציב</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5F3FF"/>
                    </a:solidFill>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השקת נרטיב "מערכת ההפעלה הארגונית"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6D28D9"/>
                          </a:solidFill>
                          <a:latin typeface="Arial" pitchFamily="34" charset="0"/>
                          <a:ea typeface="Arial" pitchFamily="34" charset="-122"/>
                          <a:cs typeface="Arial" pitchFamily="34" charset="-120"/>
                        </a:rPr>
                        <a:t>הגברת נראות ומודעות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DE9FE"/>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קמפיין השקה דיגיטלי למיתוג החדש</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סוכנות דיגיטל</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סרטון תדמית (60-90 שניות)</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סט קריאייטיב לקמפיין (מודעות, וידאו)</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דף נחיתה ייעודי לקמפיין</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חשיפות (Impressions)</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שיעור קליקים (CTR)</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עלות להמרה (CPL)</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₪100K-500K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הקמת תשתית שיווק מבוסס תוכן</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B45309"/>
                          </a:solidFill>
                          <a:latin typeface="Arial" pitchFamily="34" charset="0"/>
                          <a:ea typeface="Arial" pitchFamily="34" charset="-122"/>
                          <a:cs typeface="Arial" pitchFamily="34" charset="-120"/>
                        </a:rPr>
                        <a:t>יצירת מעורבות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EF3C7"/>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השקת ניוזלטר חודשי וסדרת מאמרים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Content Lead (לגיוס)</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תבנית ניוזלטר מעוצבת</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לוח תוכן רבעוני (מאמרים וניוזלטר)</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רשימת תפוצה ראשונית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שיעור פתיחת מייל (Open Rate)</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תנועה אורגנית לבלוג</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מספר נרשמים חדשים לניוזלטר</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₪0 (פנימי)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תכנית 'עוצמת האקוסיסטם'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B45309"/>
                          </a:solidFill>
                          <a:latin typeface="Arial" pitchFamily="34" charset="0"/>
                          <a:ea typeface="Arial" pitchFamily="34" charset="-122"/>
                          <a:cs typeface="Arial" pitchFamily="34" charset="-120"/>
                        </a:rPr>
                        <a:t>יצירת מעורבות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EF3C7"/>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פיילוט 'פורום לקוחות אסטרטגיים' קבוצתי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מנהל/ת קשרי לקוחות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אג'נדה ותכנים למפגש</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רשימת מוזמנים מאושרת</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סיכום מפגש והזדמנויות שהועלו</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שיעור הגעה של מוזמנים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מספר הזדמנויות Cross-sell שזוהו</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פידבק מהמשתתפים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₪10K-30K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תכנית 'הצפת ערך' למשקיעים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047857"/>
                          </a:solidFill>
                          <a:latin typeface="Arial" pitchFamily="34" charset="0"/>
                          <a:ea typeface="Arial" pitchFamily="34" charset="-122"/>
                          <a:cs typeface="Arial" pitchFamily="34" charset="-120"/>
                        </a:rPr>
                        <a:t>המרה</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D1FAE5"/>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הפעלת תכנית מפגשים פרואקטיבית (Roadshow)</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סוכנות קשרי משקיעים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רשימת יעד של אנליסטים ומשקיעים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לו"ז פגישות מתואם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מסמך שאלות ותשובות (Q&amp;A) מוכן</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מספר פגישות שקויימו</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סיקור אנליסטים ראשוני</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עניין מצד משקיעים חדשים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₪15K-40K לחודש</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חדירה לשוק הרווחה הפיננסית לעובד</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047857"/>
                          </a:solidFill>
                          <a:latin typeface="Arial" pitchFamily="34" charset="0"/>
                          <a:ea typeface="Arial" pitchFamily="34" charset="-122"/>
                          <a:cs typeface="Arial" pitchFamily="34" charset="-120"/>
                        </a:rPr>
                        <a:t>המרה</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D1FAE5"/>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השקת פיילוט MVP ל-10-20 לקוחות נבחרים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מנהל/ת מוצר (פינטק)</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דף נחיתה וחומרי שיווק ל-MVP</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הסכם פיילוט ללקוחות</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דשבורד למעקב אחר אימוץ ושימוש</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מספר לקוחות שהצטרפו לפיילוט</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שיעור אימוץ בקרב עובדים (End-users)</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שביעות רצון (NPS) של לקוחות הפיילוט</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₪50K-200K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bl>
          </a:graphicData>
        </a:graphic>
      </p:graphicFrame>
      <p:sp>
        <p:nvSpPr>
          <p:cNvPr id="6" name="Text 3"/>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21</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9.3 שלב ג' — האצה וצמיחה (6-12 חודשים)</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להרחיב את הפעילויות שהוכיחו הצלחה בשלב ב', להעמיק את החדירה לשוק באמצעות תוכן מתקדם, ולהפוך את הסינרגיה הקבוצתית ממצגת למציאות עסקית מדידה.</a:t>
            </a:r>
            <a:endParaRPr lang="en-US" sz="1400" dirty="0"/>
          </a:p>
        </p:txBody>
      </p:sp>
      <p:graphicFrame>
        <p:nvGraphicFramePr>
          <p:cNvPr id="23" name="Table 0"/>
          <p:cNvGraphicFramePr>
            <a:graphicFrameLocks noGrp="1"/>
          </p:cNvGraphicFramePr>
          <p:nvPr>
            <p:extLst>
              <p:ext uri="{D42A27DB-BD31-4B8C-83A1-F6EECF244321}">
                <p14:modId xmlns:p14="http://schemas.microsoft.com/office/powerpoint/2010/main" val="1579011935"/>
              </p:ext>
            </p:extLst>
          </p:nvPr>
        </p:nvGraphicFramePr>
        <p:xfrm>
          <a:off x="457200" y="1600200"/>
          <a:ext cx="11274552" cy="914400"/>
        </p:xfrm>
        <a:graphic>
          <a:graphicData uri="http://schemas.openxmlformats.org/drawingml/2006/table">
            <a:tbl>
              <a:tblPr/>
              <a:tblGrid>
                <a:gridCol w="1463040"/>
                <a:gridCol w="1280160"/>
                <a:gridCol w="1828800"/>
                <a:gridCol w="1005840"/>
                <a:gridCol w="2011680"/>
                <a:gridCol w="1737360"/>
                <a:gridCol w="1005840"/>
              </a:tblGrid>
              <a:tr h="411480">
                <a:tc>
                  <a:txBody>
                    <a:bodyPr/>
                    <a:lstStyle/>
                    <a:p>
                      <a:pPr algn="r" indent="0" marL="0">
                        <a:buNone/>
                      </a:pPr>
                      <a:r>
                        <a:rPr lang="en-US" sz="1100" b="1" dirty="0">
                          <a:solidFill>
                            <a:srgbClr val="B45309"/>
                          </a:solidFill>
                          <a:latin typeface="Arial" pitchFamily="34" charset="0"/>
                          <a:ea typeface="Arial" pitchFamily="34" charset="-122"/>
                          <a:cs typeface="Arial" pitchFamily="34" charset="-120"/>
                        </a:rPr>
                        <a:t>מהלך אסטרטגי</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FFBEB"/>
                    </a:solidFill>
                  </a:tcPr>
                </a:tc>
                <a:tc>
                  <a:txBody>
                    <a:bodyPr/>
                    <a:lstStyle/>
                    <a:p>
                      <a:pPr algn="r" indent="0" marL="0">
                        <a:buNone/>
                      </a:pPr>
                      <a:r>
                        <a:rPr lang="en-US" sz="1100" b="1" dirty="0">
                          <a:solidFill>
                            <a:srgbClr val="B45309"/>
                          </a:solidFill>
                          <a:latin typeface="Arial" pitchFamily="34" charset="0"/>
                          <a:ea typeface="Arial" pitchFamily="34" charset="-122"/>
                          <a:cs typeface="Arial" pitchFamily="34" charset="-120"/>
                        </a:rPr>
                        <a:t>פונקציה</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FFBEB"/>
                    </a:solidFill>
                  </a:tcPr>
                </a:tc>
                <a:tc>
                  <a:txBody>
                    <a:bodyPr/>
                    <a:lstStyle/>
                    <a:p>
                      <a:pPr algn="r" indent="0" marL="0">
                        <a:buNone/>
                      </a:pPr>
                      <a:r>
                        <a:rPr lang="en-US" sz="1100" b="1" dirty="0">
                          <a:solidFill>
                            <a:srgbClr val="B45309"/>
                          </a:solidFill>
                          <a:latin typeface="Arial" pitchFamily="34" charset="0"/>
                          <a:ea typeface="Arial" pitchFamily="34" charset="-122"/>
                          <a:cs typeface="Arial" pitchFamily="34" charset="-120"/>
                        </a:rPr>
                        <a:t>משימה</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FFBEB"/>
                    </a:solidFill>
                  </a:tcPr>
                </a:tc>
                <a:tc>
                  <a:txBody>
                    <a:bodyPr/>
                    <a:lstStyle/>
                    <a:p>
                      <a:pPr algn="r" indent="0" marL="0">
                        <a:buNone/>
                      </a:pPr>
                      <a:r>
                        <a:rPr lang="en-US" sz="1100" b="1" dirty="0">
                          <a:solidFill>
                            <a:srgbClr val="B45309"/>
                          </a:solidFill>
                          <a:latin typeface="Arial" pitchFamily="34" charset="0"/>
                          <a:ea typeface="Arial" pitchFamily="34" charset="-122"/>
                          <a:cs typeface="Arial" pitchFamily="34" charset="-120"/>
                        </a:rPr>
                        <a:t>Owner</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FFBEB"/>
                    </a:solidFill>
                  </a:tcPr>
                </a:tc>
                <a:tc>
                  <a:txBody>
                    <a:bodyPr/>
                    <a:lstStyle/>
                    <a:p>
                      <a:pPr algn="r" indent="0" marL="0">
                        <a:buNone/>
                      </a:pPr>
                      <a:r>
                        <a:rPr lang="en-US" sz="1100" b="1" dirty="0">
                          <a:solidFill>
                            <a:srgbClr val="B45309"/>
                          </a:solidFill>
                          <a:latin typeface="Arial" pitchFamily="34" charset="0"/>
                          <a:ea typeface="Arial" pitchFamily="34" charset="-122"/>
                          <a:cs typeface="Arial" pitchFamily="34" charset="-120"/>
                        </a:rPr>
                        <a:t>תוצרים</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FFBEB"/>
                    </a:solidFill>
                  </a:tcPr>
                </a:tc>
                <a:tc>
                  <a:txBody>
                    <a:bodyPr/>
                    <a:lstStyle/>
                    <a:p>
                      <a:pPr algn="r" indent="0" marL="0">
                        <a:buNone/>
                      </a:pPr>
                      <a:r>
                        <a:rPr lang="en-US" sz="1100" b="1" dirty="0">
                          <a:solidFill>
                            <a:srgbClr val="B45309"/>
                          </a:solidFill>
                          <a:latin typeface="Arial" pitchFamily="34" charset="0"/>
                          <a:ea typeface="Arial" pitchFamily="34" charset="-122"/>
                          <a:cs typeface="Arial" pitchFamily="34" charset="-120"/>
                        </a:rPr>
                        <a:t>KPIs</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FFBEB"/>
                    </a:solidFill>
                  </a:tcPr>
                </a:tc>
                <a:tc>
                  <a:txBody>
                    <a:bodyPr/>
                    <a:lstStyle/>
                    <a:p>
                      <a:pPr algn="r" indent="0" marL="0">
                        <a:buNone/>
                      </a:pPr>
                      <a:r>
                        <a:rPr lang="en-US" sz="1100" b="1" dirty="0">
                          <a:solidFill>
                            <a:srgbClr val="B45309"/>
                          </a:solidFill>
                          <a:latin typeface="Arial" pitchFamily="34" charset="0"/>
                          <a:ea typeface="Arial" pitchFamily="34" charset="-122"/>
                          <a:cs typeface="Arial" pitchFamily="34" charset="-120"/>
                        </a:rPr>
                        <a:t>תקציב</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FFBEB"/>
                    </a:solidFill>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הקמת תשתית שיווק מבוסס תוכן</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B45309"/>
                          </a:solidFill>
                          <a:latin typeface="Arial" pitchFamily="34" charset="0"/>
                          <a:ea typeface="Arial" pitchFamily="34" charset="-122"/>
                          <a:cs typeface="Arial" pitchFamily="34" charset="-120"/>
                        </a:rPr>
                        <a:t>יצירת מעורבות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EF3C7"/>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השקת סדרת וובינרים מקצועיים רבעונית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Content Lead</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דף הרשמה לוובינר</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מצגת הוובינר</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הקלטת הוובינר כנכס תוכן</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מספר נרשמים לוובינר</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שיעור המרה מנרשם למשתתף</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מספר לידים שהועברו למכירות (MQLs)</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₪10K-30K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תכנית 'עוצמת האקוסיסטם'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6D28D9"/>
                          </a:solidFill>
                          <a:latin typeface="Arial" pitchFamily="34" charset="0"/>
                          <a:ea typeface="Arial" pitchFamily="34" charset="-122"/>
                          <a:cs typeface="Arial" pitchFamily="34" charset="-120"/>
                        </a:rPr>
                        <a:t>הגברת נראות ומודעות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DE9FE"/>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הפקת דוח מחקר שנתי 'מצב עולם העבודה'</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CMO/VP Marketing</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דוח מחקר מעוצב (PDF, 30-50 עמודים)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דף נחיתה להורדת הדוח</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הודעה לעיתונות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מספר הורדות של הדוח</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אזכורים בתקשורת (Media Mentions)</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לידים איכותיים שנוצרו</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₪50K-200K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'קול הלקוח' - תכנית תקשורת ושיפור שירות פרואקטיבית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BE123C"/>
                          </a:solidFill>
                          <a:latin typeface="Arial" pitchFamily="34" charset="0"/>
                          <a:ea typeface="Arial" pitchFamily="34" charset="-122"/>
                          <a:cs typeface="Arial" pitchFamily="34" charset="-120"/>
                        </a:rPr>
                        <a:t>טיפוח מערכת יחסים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FE4E6"/>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השקת קמפיין 'סיפורי הצלחה' מבוססי וידאו</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Content Lead</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3-5 סרטוני וידאו ערוכים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Case Studies כתובים לאתר</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פוסטים לרשתות החברתיות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צפיות בסרטונים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שימוש בסיפורי ההצלחה על ידי צוות המכירה</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מעורבות (Engagement) בפוסטים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₪30K-80K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bl>
          </a:graphicData>
        </a:graphic>
      </p:graphicFrame>
      <p:sp>
        <p:nvSpPr>
          <p:cNvPr id="6" name="Text 3"/>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22</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9.4 שלב ד' — הרחבה וחדשנות (12-36 חודשים)</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למנף את הנכסים והמוניטין שנבנו כדי להתרחב לשווקים חדשים, להשיק מנועי צמיחה נוספים ולבסס את מעמד הקבוצה כמובילת שוק טכנולוגית בלתי מעורערת.</a:t>
            </a:r>
            <a:endParaRPr lang="en-US" sz="1400" dirty="0"/>
          </a:p>
        </p:txBody>
      </p:sp>
      <p:graphicFrame>
        <p:nvGraphicFramePr>
          <p:cNvPr id="24" name="Table 0"/>
          <p:cNvGraphicFramePr>
            <a:graphicFrameLocks noGrp="1"/>
          </p:cNvGraphicFramePr>
          <p:nvPr>
            <p:extLst>
              <p:ext uri="{D42A27DB-BD31-4B8C-83A1-F6EECF244321}">
                <p14:modId xmlns:p14="http://schemas.microsoft.com/office/powerpoint/2010/main" val="1579011935"/>
              </p:ext>
            </p:extLst>
          </p:nvPr>
        </p:nvGraphicFramePr>
        <p:xfrm>
          <a:off x="457200" y="1600200"/>
          <a:ext cx="11274552" cy="914400"/>
        </p:xfrm>
        <a:graphic>
          <a:graphicData uri="http://schemas.openxmlformats.org/drawingml/2006/table">
            <a:tbl>
              <a:tblPr/>
              <a:tblGrid>
                <a:gridCol w="1463040"/>
                <a:gridCol w="1280160"/>
                <a:gridCol w="1828800"/>
                <a:gridCol w="1005840"/>
                <a:gridCol w="2011680"/>
                <a:gridCol w="1737360"/>
                <a:gridCol w="1005840"/>
              </a:tblGrid>
              <a:tr h="411480">
                <a:tc>
                  <a:txBody>
                    <a:bodyPr/>
                    <a:lstStyle/>
                    <a:p>
                      <a:pPr algn="r" indent="0" marL="0">
                        <a:buNone/>
                      </a:pPr>
                      <a:r>
                        <a:rPr lang="en-US" sz="1100" b="1" dirty="0">
                          <a:solidFill>
                            <a:srgbClr val="047857"/>
                          </a:solidFill>
                          <a:latin typeface="Arial" pitchFamily="34" charset="0"/>
                          <a:ea typeface="Arial" pitchFamily="34" charset="-122"/>
                          <a:cs typeface="Arial" pitchFamily="34" charset="-120"/>
                        </a:rPr>
                        <a:t>מהלך אסטרטגי</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CFDF5"/>
                    </a:solidFill>
                  </a:tcPr>
                </a:tc>
                <a:tc>
                  <a:txBody>
                    <a:bodyPr/>
                    <a:lstStyle/>
                    <a:p>
                      <a:pPr algn="r" indent="0" marL="0">
                        <a:buNone/>
                      </a:pPr>
                      <a:r>
                        <a:rPr lang="en-US" sz="1100" b="1" dirty="0">
                          <a:solidFill>
                            <a:srgbClr val="047857"/>
                          </a:solidFill>
                          <a:latin typeface="Arial" pitchFamily="34" charset="0"/>
                          <a:ea typeface="Arial" pitchFamily="34" charset="-122"/>
                          <a:cs typeface="Arial" pitchFamily="34" charset="-120"/>
                        </a:rPr>
                        <a:t>פונקציה</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CFDF5"/>
                    </a:solidFill>
                  </a:tcPr>
                </a:tc>
                <a:tc>
                  <a:txBody>
                    <a:bodyPr/>
                    <a:lstStyle/>
                    <a:p>
                      <a:pPr algn="r" indent="0" marL="0">
                        <a:buNone/>
                      </a:pPr>
                      <a:r>
                        <a:rPr lang="en-US" sz="1100" b="1" dirty="0">
                          <a:solidFill>
                            <a:srgbClr val="047857"/>
                          </a:solidFill>
                          <a:latin typeface="Arial" pitchFamily="34" charset="0"/>
                          <a:ea typeface="Arial" pitchFamily="34" charset="-122"/>
                          <a:cs typeface="Arial" pitchFamily="34" charset="-120"/>
                        </a:rPr>
                        <a:t>משימה</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CFDF5"/>
                    </a:solidFill>
                  </a:tcPr>
                </a:tc>
                <a:tc>
                  <a:txBody>
                    <a:bodyPr/>
                    <a:lstStyle/>
                    <a:p>
                      <a:pPr algn="r" indent="0" marL="0">
                        <a:buNone/>
                      </a:pPr>
                      <a:r>
                        <a:rPr lang="en-US" sz="1100" b="1" dirty="0">
                          <a:solidFill>
                            <a:srgbClr val="047857"/>
                          </a:solidFill>
                          <a:latin typeface="Arial" pitchFamily="34" charset="0"/>
                          <a:ea typeface="Arial" pitchFamily="34" charset="-122"/>
                          <a:cs typeface="Arial" pitchFamily="34" charset="-120"/>
                        </a:rPr>
                        <a:t>Owner</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CFDF5"/>
                    </a:solidFill>
                  </a:tcPr>
                </a:tc>
                <a:tc>
                  <a:txBody>
                    <a:bodyPr/>
                    <a:lstStyle/>
                    <a:p>
                      <a:pPr algn="r" indent="0" marL="0">
                        <a:buNone/>
                      </a:pPr>
                      <a:r>
                        <a:rPr lang="en-US" sz="1100" b="1" dirty="0">
                          <a:solidFill>
                            <a:srgbClr val="047857"/>
                          </a:solidFill>
                          <a:latin typeface="Arial" pitchFamily="34" charset="0"/>
                          <a:ea typeface="Arial" pitchFamily="34" charset="-122"/>
                          <a:cs typeface="Arial" pitchFamily="34" charset="-120"/>
                        </a:rPr>
                        <a:t>תוצרים</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CFDF5"/>
                    </a:solidFill>
                  </a:tcPr>
                </a:tc>
                <a:tc>
                  <a:txBody>
                    <a:bodyPr/>
                    <a:lstStyle/>
                    <a:p>
                      <a:pPr algn="r" indent="0" marL="0">
                        <a:buNone/>
                      </a:pPr>
                      <a:r>
                        <a:rPr lang="en-US" sz="1100" b="1" dirty="0">
                          <a:solidFill>
                            <a:srgbClr val="047857"/>
                          </a:solidFill>
                          <a:latin typeface="Arial" pitchFamily="34" charset="0"/>
                          <a:ea typeface="Arial" pitchFamily="34" charset="-122"/>
                          <a:cs typeface="Arial" pitchFamily="34" charset="-120"/>
                        </a:rPr>
                        <a:t>KPIs</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CFDF5"/>
                    </a:solidFill>
                  </a:tcPr>
                </a:tc>
                <a:tc>
                  <a:txBody>
                    <a:bodyPr/>
                    <a:lstStyle/>
                    <a:p>
                      <a:pPr algn="r" indent="0" marL="0">
                        <a:buNone/>
                      </a:pPr>
                      <a:r>
                        <a:rPr lang="en-US" sz="1100" b="1" dirty="0">
                          <a:solidFill>
                            <a:srgbClr val="047857"/>
                          </a:solidFill>
                          <a:latin typeface="Arial" pitchFamily="34" charset="0"/>
                          <a:ea typeface="Arial" pitchFamily="34" charset="-122"/>
                          <a:cs typeface="Arial" pitchFamily="34" charset="-120"/>
                        </a:rPr>
                        <a:t>תקציב</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ECFDF5"/>
                    </a:solidFill>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חדירה לשוק הרווחה הפיננסית לעובד</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047857"/>
                          </a:solidFill>
                          <a:latin typeface="Arial" pitchFamily="34" charset="0"/>
                          <a:ea typeface="Arial" pitchFamily="34" charset="-122"/>
                          <a:cs typeface="Arial" pitchFamily="34" charset="-120"/>
                        </a:rPr>
                        <a:t>המרה</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D1FAE5"/>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השקה מסחרית מלאה של מוצר הפינטק</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מנהל/ת יחידה עסקית (פינטק)</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תכנית Go-To-Market מלאה</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Sales Playbook לצוותי המכירות</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קמפיין השקה רב-ערוצי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הכנסות מהמוצר החדש (ARR)</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מספר לקוחות חדשים</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נתח שוק בקטגוריה</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₪200K-800K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411480">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תכנית 'עוצמת האקוסיסטם'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b="1" dirty="0">
                          <a:solidFill>
                            <a:srgbClr val="B45309"/>
                          </a:solidFill>
                          <a:latin typeface="Arial" pitchFamily="34" charset="0"/>
                          <a:ea typeface="Arial" pitchFamily="34" charset="-122"/>
                          <a:cs typeface="Arial" pitchFamily="34" charset="-120"/>
                        </a:rPr>
                        <a:t>יצירת מעורבות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EF3C7"/>
                    </a:solidFill>
                  </a:tcPr>
                </a:tc>
                <a:tc>
                  <a:txBody>
                    <a:bodyPr/>
                    <a:lstStyle/>
                    <a:p>
                      <a:pPr algn="r" indent="0" marL="0">
                        <a:buNone/>
                      </a:pPr>
                      <a:r>
                        <a:rPr lang="en-US" sz="900" b="1" dirty="0">
                          <a:solidFill>
                            <a:srgbClr val="0F172A"/>
                          </a:solidFill>
                          <a:latin typeface="Arial" pitchFamily="34" charset="0"/>
                          <a:ea typeface="Arial" pitchFamily="34" charset="-122"/>
                          <a:cs typeface="Arial" pitchFamily="34" charset="-120"/>
                        </a:rPr>
                        <a:t>בחינת מודל קהילה מקצועית בתשלום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מנהל/ת פיתוח עסקי</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מסמך מודל עסקי לקהילה</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פלטפורמה טכנולוגית לקהילה (פיילוט)</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תכנית תוכן ראשונית</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מספר חברים משלמים בפיילוט</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שיעור מעורבות בקהילה</a:t>
                      </a:r>
                      <a:endParaRPr lang="en-US" sz="900" dirty="0">
                        <a:latin typeface="Arial" charset="0"/>
                        <a:ea typeface="Arial" charset="0"/>
                        <a:cs typeface="Arial" charset="0"/>
                      </a:endParaRPr>
                    </a:p>
                    <a:p>
                      <a:pPr algn="r" indent="0" marL="0">
                        <a:buNone/>
                      </a:pPr>
                      <a:r>
                        <a:rPr lang="en-US" sz="900" dirty="0">
                          <a:solidFill>
                            <a:srgbClr val="0F172A"/>
                          </a:solidFill>
                          <a:latin typeface="Arial" pitchFamily="34" charset="0"/>
                          <a:ea typeface="Arial" pitchFamily="34" charset="-122"/>
                          <a:cs typeface="Arial" pitchFamily="34" charset="-120"/>
                        </a:rPr>
                        <a:t>שיעור חידוש מנויים</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900" dirty="0">
                          <a:solidFill>
                            <a:srgbClr val="0F172A"/>
                          </a:solidFill>
                          <a:latin typeface="Arial" pitchFamily="34" charset="0"/>
                          <a:ea typeface="Arial" pitchFamily="34" charset="-122"/>
                          <a:cs typeface="Arial" pitchFamily="34" charset="-120"/>
                        </a:rPr>
                        <a:t>₪50K-150K</a:t>
                      </a:r>
                      <a:endParaRPr lang="en-US" sz="900" dirty="0">
                        <a:latin typeface="Arial" charset="0"/>
                        <a:ea typeface="Arial" charset="0"/>
                        <a:cs typeface="Arial" charset="0"/>
                      </a:endParaRPr>
                    </a:p>
                  </a:txBody>
                  <a:tcPr marL="91440" marR="91440" marT="45720" marB="45720" anchor="t">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bl>
          </a:graphicData>
        </a:graphic>
      </p:graphicFrame>
      <p:sp>
        <p:nvSpPr>
          <p:cNvPr id="6" name="Text 3"/>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23</a:t>
            </a: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Quick Wins</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מהלכים מהירים לביצוע</a:t>
            </a:r>
            <a:endParaRPr lang="en-US" sz="1400" dirty="0"/>
          </a:p>
        </p:txBody>
      </p:sp>
      <p:graphicFrame>
        <p:nvGraphicFramePr>
          <p:cNvPr id="25" name="Table 0"/>
          <p:cNvGraphicFramePr>
            <a:graphicFrameLocks noGrp="1"/>
          </p:cNvGraphicFramePr>
          <p:nvPr>
            <p:extLst>
              <p:ext uri="{D42A27DB-BD31-4B8C-83A1-F6EECF244321}">
                <p14:modId xmlns:p14="http://schemas.microsoft.com/office/powerpoint/2010/main" val="1579011935"/>
              </p:ext>
            </p:extLst>
          </p:nvPr>
        </p:nvGraphicFramePr>
        <p:xfrm>
          <a:off x="457200" y="1417320"/>
          <a:ext cx="11274552" cy="914400"/>
        </p:xfrm>
        <a:graphic>
          <a:graphicData uri="http://schemas.openxmlformats.org/drawingml/2006/table">
            <a:tbl>
              <a:tblPr/>
              <a:tblGrid>
                <a:gridCol w="2286000"/>
                <a:gridCol w="1371600"/>
                <a:gridCol w="1828800"/>
                <a:gridCol w="1188720"/>
                <a:gridCol w="2743200"/>
              </a:tblGrid>
              <a:tr h="0">
                <a:tc>
                  <a:txBody>
                    <a:bodyPr/>
                    <a:lstStyle/>
                    <a:p>
                      <a:pPr algn="r" indent="0" marL="0">
                        <a:buNone/>
                      </a:pPr>
                      <a:r>
                        <a:rPr lang="en-US" sz="1200" b="1" dirty="0">
                          <a:solidFill>
                            <a:srgbClr val="1E40AF"/>
                          </a:solidFill>
                          <a:latin typeface="Arial" pitchFamily="34" charset="0"/>
                          <a:ea typeface="Arial" pitchFamily="34" charset="-122"/>
                          <a:cs typeface="Arial" pitchFamily="34" charset="-120"/>
                        </a:rPr>
                        <a:t>מהלך</a:t>
                      </a:r>
                      <a:endParaRPr lang="en-US" sz="12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8FAFC"/>
                    </a:solidFill>
                  </a:tcPr>
                </a:tc>
                <a:tc>
                  <a:txBody>
                    <a:bodyPr/>
                    <a:lstStyle/>
                    <a:p>
                      <a:pPr algn="r" indent="0" marL="0">
                        <a:buNone/>
                      </a:pPr>
                      <a:r>
                        <a:rPr lang="en-US" sz="1200" b="1" dirty="0">
                          <a:solidFill>
                            <a:srgbClr val="1E40AF"/>
                          </a:solidFill>
                          <a:latin typeface="Arial" pitchFamily="34" charset="0"/>
                          <a:ea typeface="Arial" pitchFamily="34" charset="-122"/>
                          <a:cs typeface="Arial" pitchFamily="34" charset="-120"/>
                        </a:rPr>
                        <a:t>Owner</a:t>
                      </a:r>
                      <a:endParaRPr lang="en-US" sz="12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8FAFC"/>
                    </a:solidFill>
                  </a:tcPr>
                </a:tc>
                <a:tc>
                  <a:txBody>
                    <a:bodyPr/>
                    <a:lstStyle/>
                    <a:p>
                      <a:pPr algn="r" indent="0" marL="0">
                        <a:buNone/>
                      </a:pPr>
                      <a:r>
                        <a:rPr lang="en-US" sz="1200" b="1" dirty="0">
                          <a:solidFill>
                            <a:srgbClr val="1E40AF"/>
                          </a:solidFill>
                          <a:latin typeface="Arial" pitchFamily="34" charset="0"/>
                          <a:ea typeface="Arial" pitchFamily="34" charset="-122"/>
                          <a:cs typeface="Arial" pitchFamily="34" charset="-120"/>
                        </a:rPr>
                        <a:t>KPI</a:t>
                      </a:r>
                      <a:endParaRPr lang="en-US" sz="12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8FAFC"/>
                    </a:solidFill>
                  </a:tcPr>
                </a:tc>
                <a:tc>
                  <a:txBody>
                    <a:bodyPr/>
                    <a:lstStyle/>
                    <a:p>
                      <a:pPr algn="r" indent="0" marL="0">
                        <a:buNone/>
                      </a:pPr>
                      <a:r>
                        <a:rPr lang="en-US" sz="1200" b="1" dirty="0">
                          <a:solidFill>
                            <a:srgbClr val="1E40AF"/>
                          </a:solidFill>
                          <a:latin typeface="Arial" pitchFamily="34" charset="0"/>
                          <a:ea typeface="Arial" pitchFamily="34" charset="-122"/>
                          <a:cs typeface="Arial" pitchFamily="34" charset="-120"/>
                        </a:rPr>
                        <a:t>קדימות</a:t>
                      </a:r>
                      <a:endParaRPr lang="en-US" sz="12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8FAFC"/>
                    </a:solidFill>
                  </a:tcPr>
                </a:tc>
                <a:tc>
                  <a:txBody>
                    <a:bodyPr/>
                    <a:lstStyle/>
                    <a:p>
                      <a:pPr algn="r" indent="0" marL="0">
                        <a:buNone/>
                      </a:pPr>
                      <a:r>
                        <a:rPr lang="en-US" sz="1200" b="1" dirty="0">
                          <a:solidFill>
                            <a:srgbClr val="1E40AF"/>
                          </a:solidFill>
                          <a:latin typeface="Arial" pitchFamily="34" charset="0"/>
                          <a:ea typeface="Arial" pitchFamily="34" charset="-122"/>
                          <a:cs typeface="Arial" pitchFamily="34" charset="-120"/>
                        </a:rPr>
                        <a:t>השפעה</a:t>
                      </a:r>
                      <a:endParaRPr lang="en-US" sz="12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8FAFC"/>
                    </a:solidFill>
                  </a:tcPr>
                </a:tc>
              </a:tr>
              <a:tr h="0">
                <a:tc>
                  <a:txBody>
                    <a:bodyPr/>
                    <a:lstStyle/>
                    <a:p>
                      <a:pPr algn="r" indent="0" marL="0">
                        <a:buNone/>
                      </a:pPr>
                      <a:r>
                        <a:rPr lang="en-US" sz="1000" b="1" dirty="0">
                          <a:solidFill>
                            <a:srgbClr val="0F172A"/>
                          </a:solidFill>
                          <a:latin typeface="Arial" pitchFamily="34" charset="0"/>
                          <a:ea typeface="Arial" pitchFamily="34" charset="-122"/>
                          <a:cs typeface="Arial" pitchFamily="34" charset="-120"/>
                        </a:rPr>
                        <a:t>השקת סדרת פוסטים שבועית בלינקדאין של המנכ"ל החל מהשבוע הראשון</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יועץ שיווק / סוכנות PR</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עלייה במספר העוקבים ומעורבות בפרופיל המנכ"ל</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גבוהה</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יצירת נראות מיידית לשינוי האסטרטגי וביסוס מובילות דעה אישית של המנכ"ל.</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000" b="1" dirty="0">
                          <a:solidFill>
                            <a:srgbClr val="0F172A"/>
                          </a:solidFill>
                          <a:latin typeface="Arial" pitchFamily="34" charset="0"/>
                          <a:ea typeface="Arial" pitchFamily="34" charset="-122"/>
                          <a:cs typeface="Arial" pitchFamily="34" charset="-120"/>
                        </a:rPr>
                        <a:t>מיפוי 50 לקוחות אסטרטגיים והזמנתם לסדרת פגישות 1:1 עם ההנהלה תוך 45 יום</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מנהל/ת קשרי לקוחות</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מספר פגישות שקויימו</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גבוהה</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חיזוק הקשר עם לקוחות מפתח, קבלת פידבק יקר ערך, ושידור מסר של שינוי ושיפור בשירות.</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000" b="1" dirty="0">
                          <a:solidFill>
                            <a:srgbClr val="0F172A"/>
                          </a:solidFill>
                          <a:latin typeface="Arial" pitchFamily="34" charset="0"/>
                          <a:ea typeface="Arial" pitchFamily="34" charset="-122"/>
                          <a:cs typeface="Arial" pitchFamily="34" charset="-120"/>
                        </a:rPr>
                        <a:t>הפצת מייל אישי מהמנכ"ל לכלל הלקוחות תוך 30 יום, המודיע על המהלך האסטרטגי והמחויבות לשיפור</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CMO/VP Marketing (לגיוס)</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שיעור פתיחת המייל ושיעור תגובות חיוביות</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בינונית</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ניהול ציפיות פרואקטיבי, בניית אמון והפגנת שקיפות מול בסיס הלקוחות הקיים.</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000" b="1" dirty="0">
                          <a:solidFill>
                            <a:srgbClr val="0F172A"/>
                          </a:solidFill>
                          <a:latin typeface="Arial" pitchFamily="34" charset="0"/>
                          <a:ea typeface="Arial" pitchFamily="34" charset="-122"/>
                          <a:cs typeface="Arial" pitchFamily="34" charset="-120"/>
                        </a:rPr>
                        <a:t>תיאום 3 פגישות היכרות עם אנליסטים מובילים בשוק ההון תוך 60 יום להצגת הכיוון החדש</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סוכנות קשרי משקיעים</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קיום הפגישות וקבלת פידבק ראשוני</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גבוהה</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הכנת הקרקע בקהילת המשקיעים לקראת ההשקה הרשמית של הנרטיב והצפת הערך.</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bl>
          </a:graphicData>
        </a:graphic>
      </p:graphicFrame>
      <p:sp>
        <p:nvSpPr>
          <p:cNvPr id="6" name="Text 3"/>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24</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אבני דרך מרכזיות</a:t>
            </a:r>
            <a:endParaRPr lang="en-US" sz="2200" dirty="0"/>
          </a:p>
        </p:txBody>
      </p:sp>
      <p:graphicFrame>
        <p:nvGraphicFramePr>
          <p:cNvPr id="26" name="Table 0"/>
          <p:cNvGraphicFramePr>
            <a:graphicFrameLocks noGrp="1"/>
          </p:cNvGraphicFramePr>
          <p:nvPr>
            <p:extLst>
              <p:ext uri="{D42A27DB-BD31-4B8C-83A1-F6EECF244321}">
                <p14:modId xmlns:p14="http://schemas.microsoft.com/office/powerpoint/2010/main" val="1579011935"/>
              </p:ext>
            </p:extLst>
          </p:nvPr>
        </p:nvGraphicFramePr>
        <p:xfrm>
          <a:off x="457200" y="1417320"/>
          <a:ext cx="11274552" cy="914400"/>
        </p:xfrm>
        <a:graphic>
          <a:graphicData uri="http://schemas.openxmlformats.org/drawingml/2006/table">
            <a:tbl>
              <a:tblPr/>
              <a:tblGrid>
                <a:gridCol w="3200400"/>
                <a:gridCol w="2286000"/>
                <a:gridCol w="3931920"/>
              </a:tblGrid>
              <a:tr h="0">
                <a:tc>
                  <a:txBody>
                    <a:bodyPr/>
                    <a:lstStyle/>
                    <a:p>
                      <a:pPr algn="r" indent="0" marL="0">
                        <a:buNone/>
                      </a:pPr>
                      <a:r>
                        <a:rPr lang="en-US" sz="1200" b="1" dirty="0">
                          <a:solidFill>
                            <a:srgbClr val="1E40AF"/>
                          </a:solidFill>
                          <a:latin typeface="Arial" pitchFamily="34" charset="0"/>
                          <a:ea typeface="Arial" pitchFamily="34" charset="-122"/>
                          <a:cs typeface="Arial" pitchFamily="34" charset="-120"/>
                        </a:rPr>
                        <a:t>אבן דרך</a:t>
                      </a:r>
                      <a:endParaRPr lang="en-US" sz="12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8FAFC"/>
                    </a:solidFill>
                  </a:tcPr>
                </a:tc>
                <a:tc>
                  <a:txBody>
                    <a:bodyPr/>
                    <a:lstStyle/>
                    <a:p>
                      <a:pPr algn="r" indent="0" marL="0">
                        <a:buNone/>
                      </a:pPr>
                      <a:r>
                        <a:rPr lang="en-US" sz="1200" b="1" dirty="0">
                          <a:solidFill>
                            <a:srgbClr val="1E40AF"/>
                          </a:solidFill>
                          <a:latin typeface="Arial" pitchFamily="34" charset="0"/>
                          <a:ea typeface="Arial" pitchFamily="34" charset="-122"/>
                          <a:cs typeface="Arial" pitchFamily="34" charset="-120"/>
                        </a:rPr>
                        <a:t>צפויה ב</a:t>
                      </a:r>
                      <a:endParaRPr lang="en-US" sz="12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8FAFC"/>
                    </a:solidFill>
                  </a:tcPr>
                </a:tc>
                <a:tc>
                  <a:txBody>
                    <a:bodyPr/>
                    <a:lstStyle/>
                    <a:p>
                      <a:pPr algn="r" indent="0" marL="0">
                        <a:buNone/>
                      </a:pPr>
                      <a:r>
                        <a:rPr lang="en-US" sz="1200" b="1" dirty="0">
                          <a:solidFill>
                            <a:srgbClr val="1E40AF"/>
                          </a:solidFill>
                          <a:latin typeface="Arial" pitchFamily="34" charset="0"/>
                          <a:ea typeface="Arial" pitchFamily="34" charset="-122"/>
                          <a:cs typeface="Arial" pitchFamily="34" charset="-120"/>
                        </a:rPr>
                        <a:t>תוצר</a:t>
                      </a:r>
                      <a:endParaRPr lang="en-US" sz="12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8FAFC"/>
                    </a:solidFill>
                  </a:tcPr>
                </a:tc>
              </a:tr>
              <a:tr h="0">
                <a:tc>
                  <a:txBody>
                    <a:bodyPr/>
                    <a:lstStyle/>
                    <a:p>
                      <a:pPr algn="r" indent="0" marL="0">
                        <a:buNone/>
                      </a:pPr>
                      <a:r>
                        <a:rPr lang="en-US" sz="1100" b="1" dirty="0">
                          <a:solidFill>
                            <a:srgbClr val="0F172A"/>
                          </a:solidFill>
                          <a:latin typeface="Arial" pitchFamily="34" charset="0"/>
                          <a:ea typeface="Arial" pitchFamily="34" charset="-122"/>
                          <a:cs typeface="Arial" pitchFamily="34" charset="-120"/>
                        </a:rPr>
                        <a:t>ספר מסרים ומיתוג חדש מאושר</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תוך 60 יום</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ספר מותג (PDF) חתום על ידי ההנהלה</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100" b="1" dirty="0">
                          <a:solidFill>
                            <a:srgbClr val="0F172A"/>
                          </a:solidFill>
                          <a:latin typeface="Arial" pitchFamily="34" charset="0"/>
                          <a:ea typeface="Arial" pitchFamily="34" charset="-122"/>
                          <a:cs typeface="Arial" pitchFamily="34" charset="-120"/>
                        </a:rPr>
                        <a:t>השקת אתר קבוצתי חדש</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סוף שלב א' (90 יום)</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אתר אינטרנט פעיל באוויר</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100" b="1" dirty="0">
                          <a:solidFill>
                            <a:srgbClr val="0F172A"/>
                          </a:solidFill>
                          <a:latin typeface="Arial" pitchFamily="34" charset="0"/>
                          <a:ea typeface="Arial" pitchFamily="34" charset="-122"/>
                          <a:cs typeface="Arial" pitchFamily="34" charset="-120"/>
                        </a:rPr>
                        <a:t>גיוס מנהל/ת תוכן</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סוף שלב א' (90 יום)</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עובד/ת חדש/ה מתחיל/ה עבודה</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100" b="1" dirty="0">
                          <a:solidFill>
                            <a:srgbClr val="0F172A"/>
                          </a:solidFill>
                          <a:latin typeface="Arial" pitchFamily="34" charset="0"/>
                          <a:ea typeface="Arial" pitchFamily="34" charset="-122"/>
                          <a:cs typeface="Arial" pitchFamily="34" charset="-120"/>
                        </a:rPr>
                        <a:t>קמפיין השקה דיגיטלי באוויר</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תחילת שלב ב'</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דוחות ביצועים ראשונים מהקמפיין</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100" b="1" dirty="0">
                          <a:solidFill>
                            <a:srgbClr val="0F172A"/>
                          </a:solidFill>
                          <a:latin typeface="Arial" pitchFamily="34" charset="0"/>
                          <a:ea typeface="Arial" pitchFamily="34" charset="-122"/>
                          <a:cs typeface="Arial" pitchFamily="34" charset="-120"/>
                        </a:rPr>
                        <a:t>הכנסה ראשונה מקמפיין Cross-sell</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סוף שלב ב' (6 חודשים)</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דוח מכירות המציג עסקה סגורה שמקורה בקמפיין</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100" b="1" dirty="0">
                          <a:solidFill>
                            <a:srgbClr val="0F172A"/>
                          </a:solidFill>
                          <a:latin typeface="Arial" pitchFamily="34" charset="0"/>
                          <a:ea typeface="Arial" pitchFamily="34" charset="-122"/>
                          <a:cs typeface="Arial" pitchFamily="34" charset="-120"/>
                        </a:rPr>
                        <a:t>השקת דוח המחקר השנתי</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אמצע שלב ג' (9 חודשים)</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דוח PDF וקמפיין PR פעיל</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100" b="1" dirty="0">
                          <a:solidFill>
                            <a:srgbClr val="0F172A"/>
                          </a:solidFill>
                          <a:latin typeface="Arial" pitchFamily="34" charset="0"/>
                          <a:ea typeface="Arial" pitchFamily="34" charset="-122"/>
                          <a:cs typeface="Arial" pitchFamily="34" charset="-120"/>
                        </a:rPr>
                        <a:t>גיוס 10 לקוחות לפיילוט הפינטק</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סוף שלב ב' (6 חודשים)</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100" dirty="0">
                          <a:solidFill>
                            <a:srgbClr val="0F172A"/>
                          </a:solidFill>
                          <a:latin typeface="Arial" pitchFamily="34" charset="0"/>
                          <a:ea typeface="Arial" pitchFamily="34" charset="-122"/>
                          <a:cs typeface="Arial" pitchFamily="34" charset="-120"/>
                        </a:rPr>
                        <a:t>רשימת לקוחות חתומים על הסכם פיילוט</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bl>
          </a:graphicData>
        </a:graphic>
      </p:graphicFrame>
      <p:sp>
        <p:nvSpPr>
          <p:cNvPr id="5" name="Text 2"/>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25</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פעילות שוטפת (BAU)</a:t>
            </a:r>
            <a:endParaRPr lang="en-US" sz="2200" dirty="0"/>
          </a:p>
        </p:txBody>
      </p:sp>
      <p:graphicFrame>
        <p:nvGraphicFramePr>
          <p:cNvPr id="27" name="Table 0"/>
          <p:cNvGraphicFramePr>
            <a:graphicFrameLocks noGrp="1"/>
          </p:cNvGraphicFramePr>
          <p:nvPr>
            <p:extLst>
              <p:ext uri="{D42A27DB-BD31-4B8C-83A1-F6EECF244321}">
                <p14:modId xmlns:p14="http://schemas.microsoft.com/office/powerpoint/2010/main" val="1579011935"/>
              </p:ext>
            </p:extLst>
          </p:nvPr>
        </p:nvGraphicFramePr>
        <p:xfrm>
          <a:off x="457200" y="1417320"/>
          <a:ext cx="11274552" cy="914400"/>
        </p:xfrm>
        <a:graphic>
          <a:graphicData uri="http://schemas.openxmlformats.org/drawingml/2006/table">
            <a:tbl>
              <a:tblPr/>
              <a:tblGrid>
                <a:gridCol w="2286000"/>
                <a:gridCol w="7132320"/>
              </a:tblGrid>
              <a:tr h="0">
                <a:tc>
                  <a:txBody>
                    <a:bodyPr/>
                    <a:lstStyle/>
                    <a:p>
                      <a:pPr algn="r" indent="0" marL="0">
                        <a:buNone/>
                      </a:pPr>
                      <a:r>
                        <a:rPr lang="en-US" sz="1200" b="1" dirty="0">
                          <a:solidFill>
                            <a:srgbClr val="1E40AF"/>
                          </a:solidFill>
                          <a:latin typeface="Arial" pitchFamily="34" charset="0"/>
                          <a:ea typeface="Arial" pitchFamily="34" charset="-122"/>
                          <a:cs typeface="Arial" pitchFamily="34" charset="-120"/>
                        </a:rPr>
                        <a:t>קטגוריה</a:t>
                      </a:r>
                      <a:endParaRPr lang="en-US" sz="12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8FAFC"/>
                    </a:solidFill>
                  </a:tcPr>
                </a:tc>
                <a:tc>
                  <a:txBody>
                    <a:bodyPr/>
                    <a:lstStyle/>
                    <a:p>
                      <a:pPr algn="r" indent="0" marL="0">
                        <a:buNone/>
                      </a:pPr>
                      <a:r>
                        <a:rPr lang="en-US" sz="1200" b="1" dirty="0">
                          <a:solidFill>
                            <a:srgbClr val="1E40AF"/>
                          </a:solidFill>
                          <a:latin typeface="Arial" pitchFamily="34" charset="0"/>
                          <a:ea typeface="Arial" pitchFamily="34" charset="-122"/>
                          <a:cs typeface="Arial" pitchFamily="34" charset="-120"/>
                        </a:rPr>
                        <a:t>פעילויות</a:t>
                      </a:r>
                      <a:endParaRPr lang="en-US" sz="12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solidFill>
                      <a:srgbClr val="F8FAFC"/>
                    </a:solidFill>
                  </a:tcPr>
                </a:tc>
              </a:tr>
              <a:tr h="0">
                <a:tc>
                  <a:txBody>
                    <a:bodyPr/>
                    <a:lstStyle/>
                    <a:p>
                      <a:pPr algn="r" indent="0" marL="0">
                        <a:buNone/>
                      </a:pPr>
                      <a:r>
                        <a:rPr lang="en-US" sz="1100" b="1" dirty="0">
                          <a:solidFill>
                            <a:srgbClr val="0F172A"/>
                          </a:solidFill>
                          <a:latin typeface="Arial" pitchFamily="34" charset="0"/>
                          <a:ea typeface="Arial" pitchFamily="34" charset="-122"/>
                          <a:cs typeface="Arial" pitchFamily="34" charset="-120"/>
                        </a:rPr>
                        <a:t>תוכן וסושיאל</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 פרסום מאמר מקצועי שבועי בבלוג הקבוצתי</a:t>
                      </a:r>
                      <a:endParaRPr lang="en-US" sz="1000" dirty="0">
                        <a:latin typeface="Arial" charset="0"/>
                        <a:ea typeface="Arial" charset="0"/>
                        <a:cs typeface="Arial" charset="0"/>
                      </a:endParaRPr>
                    </a:p>
                    <a:p>
                      <a:pPr algn="r" indent="0" marL="0">
                        <a:buNone/>
                      </a:pPr>
                      <a:r>
                        <a:rPr lang="en-US" sz="1000" dirty="0">
                          <a:solidFill>
                            <a:srgbClr val="0F172A"/>
                          </a:solidFill>
                          <a:latin typeface="Arial" pitchFamily="34" charset="0"/>
                          <a:ea typeface="Arial" pitchFamily="34" charset="-122"/>
                          <a:cs typeface="Arial" pitchFamily="34" charset="-120"/>
                        </a:rPr>
                        <a:t>• ניהול שוטף של עמוד הלינקדאין הקבוצתי (3-4 פוסטים בשבוע)</a:t>
                      </a:r>
                      <a:endParaRPr lang="en-US" sz="1000" dirty="0">
                        <a:latin typeface="Arial" charset="0"/>
                        <a:ea typeface="Arial" charset="0"/>
                        <a:cs typeface="Arial" charset="0"/>
                      </a:endParaRPr>
                    </a:p>
                    <a:p>
                      <a:pPr algn="r" indent="0" marL="0">
                        <a:buNone/>
                      </a:pPr>
                      <a:r>
                        <a:rPr lang="en-US" sz="1000" dirty="0">
                          <a:solidFill>
                            <a:srgbClr val="0F172A"/>
                          </a:solidFill>
                          <a:latin typeface="Arial" pitchFamily="34" charset="0"/>
                          <a:ea typeface="Arial" pitchFamily="34" charset="-122"/>
                          <a:cs typeface="Arial" pitchFamily="34" charset="-120"/>
                        </a:rPr>
                        <a:t>• הפצת פוסט שבועי מלינקדאין המנכ"ל בנושאי מנהיגות וחדשנות</a:t>
                      </a:r>
                      <a:endParaRPr lang="en-US" sz="1000" dirty="0">
                        <a:latin typeface="Arial" charset="0"/>
                        <a:ea typeface="Arial" charset="0"/>
                        <a:cs typeface="Arial" charset="0"/>
                      </a:endParaRPr>
                    </a:p>
                    <a:p>
                      <a:pPr algn="r" indent="0" marL="0">
                        <a:buNone/>
                      </a:pPr>
                      <a:r>
                        <a:rPr lang="en-US" sz="1000" dirty="0">
                          <a:solidFill>
                            <a:srgbClr val="0F172A"/>
                          </a:solidFill>
                          <a:latin typeface="Arial" pitchFamily="34" charset="0"/>
                          <a:ea typeface="Arial" pitchFamily="34" charset="-122"/>
                          <a:cs typeface="Arial" pitchFamily="34" charset="-120"/>
                        </a:rPr>
                        <a:t>• יצירת Case Study רבעוני (כתוב) עם לקוח קיים</a:t>
                      </a:r>
                      <a:endParaRPr lang="en-US" sz="1000" dirty="0">
                        <a:latin typeface="Arial" charset="0"/>
                        <a:ea typeface="Arial" charset="0"/>
                        <a:cs typeface="Arial" charset="0"/>
                      </a:endParaRPr>
                    </a:p>
                    <a:p>
                      <a:pPr algn="r" indent="0" marL="0">
                        <a:buNone/>
                      </a:pPr>
                      <a:r>
                        <a:rPr lang="en-US" sz="1000" dirty="0">
                          <a:solidFill>
                            <a:srgbClr val="0F172A"/>
                          </a:solidFill>
                          <a:latin typeface="Arial" pitchFamily="34" charset="0"/>
                          <a:ea typeface="Arial" pitchFamily="34" charset="-122"/>
                          <a:cs typeface="Arial" pitchFamily="34" charset="-120"/>
                        </a:rPr>
                        <a:t>• עדכון שוטף של אתר הקבוצה עם חדשות ואירועים</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100" b="1" dirty="0">
                          <a:solidFill>
                            <a:srgbClr val="0F172A"/>
                          </a:solidFill>
                          <a:latin typeface="Arial" pitchFamily="34" charset="0"/>
                          <a:ea typeface="Arial" pitchFamily="34" charset="-122"/>
                          <a:cs typeface="Arial" pitchFamily="34" charset="-120"/>
                        </a:rPr>
                        <a:t>יחסי ציבור ותקשורת</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 פיץ' חודשי פרואקטיבי למדיה כלכלית וטכנולוגית</a:t>
                      </a:r>
                      <a:endParaRPr lang="en-US" sz="1000" dirty="0">
                        <a:latin typeface="Arial" charset="0"/>
                        <a:ea typeface="Arial" charset="0"/>
                        <a:cs typeface="Arial" charset="0"/>
                      </a:endParaRPr>
                    </a:p>
                    <a:p>
                      <a:pPr algn="r" indent="0" marL="0">
                        <a:buNone/>
                      </a:pPr>
                      <a:r>
                        <a:rPr lang="en-US" sz="1000" dirty="0">
                          <a:solidFill>
                            <a:srgbClr val="0F172A"/>
                          </a:solidFill>
                          <a:latin typeface="Arial" pitchFamily="34" charset="0"/>
                          <a:ea typeface="Arial" pitchFamily="34" charset="-122"/>
                          <a:cs typeface="Arial" pitchFamily="34" charset="-120"/>
                        </a:rPr>
                        <a:t>• הפצת הודעה רבעונית לעיתונות סביב דוחות כספיים</a:t>
                      </a:r>
                      <a:endParaRPr lang="en-US" sz="1000" dirty="0">
                        <a:latin typeface="Arial" charset="0"/>
                        <a:ea typeface="Arial" charset="0"/>
                        <a:cs typeface="Arial" charset="0"/>
                      </a:endParaRPr>
                    </a:p>
                    <a:p>
                      <a:pPr algn="r" indent="0" marL="0">
                        <a:buNone/>
                      </a:pPr>
                      <a:r>
                        <a:rPr lang="en-US" sz="1000" dirty="0">
                          <a:solidFill>
                            <a:srgbClr val="0F172A"/>
                          </a:solidFill>
                          <a:latin typeface="Arial" pitchFamily="34" charset="0"/>
                          <a:ea typeface="Arial" pitchFamily="34" charset="-122"/>
                          <a:cs typeface="Arial" pitchFamily="34" charset="-120"/>
                        </a:rPr>
                        <a:t>• תיאום ראיון רבעוני למנכ"ל או בכיר אחר בפודקאסט/מדיה רלוונטית</a:t>
                      </a:r>
                      <a:endParaRPr lang="en-US" sz="1000" dirty="0">
                        <a:latin typeface="Arial" charset="0"/>
                        <a:ea typeface="Arial" charset="0"/>
                        <a:cs typeface="Arial" charset="0"/>
                      </a:endParaRPr>
                    </a:p>
                    <a:p>
                      <a:pPr algn="r" indent="0" marL="0">
                        <a:buNone/>
                      </a:pPr>
                      <a:r>
                        <a:rPr lang="en-US" sz="1000" dirty="0">
                          <a:solidFill>
                            <a:srgbClr val="0F172A"/>
                          </a:solidFill>
                          <a:latin typeface="Arial" pitchFamily="34" charset="0"/>
                          <a:ea typeface="Arial" pitchFamily="34" charset="-122"/>
                          <a:cs typeface="Arial" pitchFamily="34" charset="-120"/>
                        </a:rPr>
                        <a:t>• מעקב שוטף אחר אזכורים וניהול מוניטין</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100" b="1" dirty="0">
                          <a:solidFill>
                            <a:srgbClr val="0F172A"/>
                          </a:solidFill>
                          <a:latin typeface="Arial" pitchFamily="34" charset="0"/>
                          <a:ea typeface="Arial" pitchFamily="34" charset="-122"/>
                          <a:cs typeface="Arial" pitchFamily="34" charset="-120"/>
                        </a:rPr>
                        <a:t>דיוורים ותקשורת לקוחות</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 הפצת ניוזלטר קבוצתי חודשי לקהל הרחב</a:t>
                      </a:r>
                      <a:endParaRPr lang="en-US" sz="1000" dirty="0">
                        <a:latin typeface="Arial" charset="0"/>
                        <a:ea typeface="Arial" charset="0"/>
                        <a:cs typeface="Arial" charset="0"/>
                      </a:endParaRPr>
                    </a:p>
                    <a:p>
                      <a:pPr algn="r" indent="0" marL="0">
                        <a:buNone/>
                      </a:pPr>
                      <a:r>
                        <a:rPr lang="en-US" sz="1000" dirty="0">
                          <a:solidFill>
                            <a:srgbClr val="0F172A"/>
                          </a:solidFill>
                          <a:latin typeface="Arial" pitchFamily="34" charset="0"/>
                          <a:ea typeface="Arial" pitchFamily="34" charset="-122"/>
                          <a:cs typeface="Arial" pitchFamily="34" charset="-120"/>
                        </a:rPr>
                        <a:t>• הפצת ניוזלטר לקוחות ייעודי חודשי עם עדכוני מוצר וטיפים</a:t>
                      </a:r>
                      <a:endParaRPr lang="en-US" sz="1000" dirty="0">
                        <a:latin typeface="Arial" charset="0"/>
                        <a:ea typeface="Arial" charset="0"/>
                        <a:cs typeface="Arial" charset="0"/>
                      </a:endParaRPr>
                    </a:p>
                    <a:p>
                      <a:pPr algn="r" indent="0" marL="0">
                        <a:buNone/>
                      </a:pPr>
                      <a:r>
                        <a:rPr lang="en-US" sz="1000" dirty="0">
                          <a:solidFill>
                            <a:srgbClr val="0F172A"/>
                          </a:solidFill>
                          <a:latin typeface="Arial" pitchFamily="34" charset="0"/>
                          <a:ea typeface="Arial" pitchFamily="34" charset="-122"/>
                          <a:cs typeface="Arial" pitchFamily="34" charset="-120"/>
                        </a:rPr>
                        <a:t>• ניהול רשימות תפוצה וסגמנטציה בסיסית</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r h="0">
                <a:tc>
                  <a:txBody>
                    <a:bodyPr/>
                    <a:lstStyle/>
                    <a:p>
                      <a:pPr algn="r" indent="0" marL="0">
                        <a:buNone/>
                      </a:pPr>
                      <a:r>
                        <a:rPr lang="en-US" sz="1100" b="1" dirty="0">
                          <a:solidFill>
                            <a:srgbClr val="0F172A"/>
                          </a:solidFill>
                          <a:latin typeface="Arial" pitchFamily="34" charset="0"/>
                          <a:ea typeface="Arial" pitchFamily="34" charset="-122"/>
                          <a:cs typeface="Arial" pitchFamily="34" charset="-120"/>
                        </a:rPr>
                        <a:t>אירועים ווובינרים</a:t>
                      </a:r>
                      <a:endParaRPr lang="en-US" sz="11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c>
                  <a:txBody>
                    <a:bodyPr/>
                    <a:lstStyle/>
                    <a:p>
                      <a:pPr algn="r" indent="0" marL="0">
                        <a:buNone/>
                      </a:pPr>
                      <a:r>
                        <a:rPr lang="en-US" sz="1000" dirty="0">
                          <a:solidFill>
                            <a:srgbClr val="0F172A"/>
                          </a:solidFill>
                          <a:latin typeface="Arial" pitchFamily="34" charset="0"/>
                          <a:ea typeface="Arial" pitchFamily="34" charset="-122"/>
                          <a:cs typeface="Arial" pitchFamily="34" charset="-120"/>
                        </a:rPr>
                        <a:t>• הפקת וובינר מקצועי רבעוני לליד-ג'ן</a:t>
                      </a:r>
                      <a:endParaRPr lang="en-US" sz="1000" dirty="0">
                        <a:latin typeface="Arial" charset="0"/>
                        <a:ea typeface="Arial" charset="0"/>
                        <a:cs typeface="Arial" charset="0"/>
                      </a:endParaRPr>
                    </a:p>
                    <a:p>
                      <a:pPr algn="r" indent="0" marL="0">
                        <a:buNone/>
                      </a:pPr>
                      <a:r>
                        <a:rPr lang="en-US" sz="1000" dirty="0">
                          <a:solidFill>
                            <a:srgbClr val="0F172A"/>
                          </a:solidFill>
                          <a:latin typeface="Arial" pitchFamily="34" charset="0"/>
                          <a:ea typeface="Arial" pitchFamily="34" charset="-122"/>
                          <a:cs typeface="Arial" pitchFamily="34" charset="-120"/>
                        </a:rPr>
                        <a:t>• קיום 'פורום לקוחות אסטרטגיים' רבעוני</a:t>
                      </a:r>
                      <a:endParaRPr lang="en-US" sz="1000" dirty="0">
                        <a:latin typeface="Arial" charset="0"/>
                        <a:ea typeface="Arial" charset="0"/>
                        <a:cs typeface="Arial" charset="0"/>
                      </a:endParaRPr>
                    </a:p>
                    <a:p>
                      <a:pPr algn="r" indent="0" marL="0">
                        <a:buNone/>
                      </a:pPr>
                      <a:r>
                        <a:rPr lang="en-US" sz="1000" dirty="0">
                          <a:solidFill>
                            <a:srgbClr val="0F172A"/>
                          </a:solidFill>
                          <a:latin typeface="Arial" pitchFamily="34" charset="0"/>
                          <a:ea typeface="Arial" pitchFamily="34" charset="-122"/>
                          <a:cs typeface="Arial" pitchFamily="34" charset="-120"/>
                        </a:rPr>
                        <a:t>• נוכחות פעילה (דוכן/הרצאה) ב-2-3 כנסי עוגן שנתיים בתחום HR/פיננסים</a:t>
                      </a:r>
                      <a:endParaRPr lang="en-US" sz="1000" dirty="0">
                        <a:latin typeface="Arial" charset="0"/>
                        <a:ea typeface="Arial" charset="0"/>
                        <a:cs typeface="Arial" charset="0"/>
                      </a:endParaRPr>
                    </a:p>
                  </a:txBody>
                  <a:tcPr marL="91440" marR="91440" marT="45720" marB="45720">
                    <a:lnL w="6350" cap="flat" cmpd="sng" algn="ctr">
                      <a:solidFill>
                        <a:srgbClr val="E5E7EB"/>
                      </a:solidFill>
                      <a:prstDash val="solid"/>
                      <a:round/>
                      <a:headEnd type="none" w="med" len="med"/>
                      <a:tailEnd type="none" w="med" len="med"/>
                    </a:lnL>
                    <a:lnR w="6350" cap="flat" cmpd="sng" algn="ctr">
                      <a:solidFill>
                        <a:srgbClr val="E5E7EB"/>
                      </a:solidFill>
                      <a:prstDash val="solid"/>
                      <a:round/>
                      <a:headEnd type="none" w="med" len="med"/>
                      <a:tailEnd type="none" w="med" len="med"/>
                    </a:lnR>
                    <a:lnT w="6350" cap="flat" cmpd="sng" algn="ctr">
                      <a:solidFill>
                        <a:srgbClr val="E5E7EB"/>
                      </a:solidFill>
                      <a:prstDash val="solid"/>
                      <a:round/>
                      <a:headEnd type="none" w="med" len="med"/>
                      <a:tailEnd type="none" w="med" len="med"/>
                    </a:lnT>
                    <a:lnB w="6350" cap="flat" cmpd="sng" algn="ctr">
                      <a:solidFill>
                        <a:srgbClr val="E5E7EB"/>
                      </a:solidFill>
                      <a:prstDash val="solid"/>
                      <a:round/>
                      <a:headEnd type="none" w="med" len="med"/>
                      <a:tailEnd type="none" w="med" len="med"/>
                    </a:lnB>
                  </a:tcPr>
                </a:tc>
              </a:tr>
            </a:tbl>
          </a:graphicData>
        </a:graphic>
      </p:graphicFrame>
      <p:sp>
        <p:nvSpPr>
          <p:cNvPr id="5" name="Text 2"/>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26</a:t>
            </a:r>
            <a:endParaRPr lang="en-US" sz="1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משאבים ותקציב</a:t>
            </a:r>
            <a:endParaRPr lang="en-US" sz="2200" dirty="0"/>
          </a:p>
        </p:txBody>
      </p:sp>
      <p:sp>
        <p:nvSpPr>
          <p:cNvPr id="4" name="Text 2"/>
          <p:cNvSpPr/>
          <p:nvPr/>
        </p:nvSpPr>
        <p:spPr>
          <a:xfrm>
            <a:off x="457200" y="1325880"/>
            <a:ext cx="11274552"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משאבים נדרשים</a:t>
            </a:r>
            <a:endParaRPr lang="en-US" sz="1800" dirty="0"/>
          </a:p>
        </p:txBody>
      </p:sp>
      <p:sp>
        <p:nvSpPr>
          <p:cNvPr id="5" name="Text 3"/>
          <p:cNvSpPr/>
          <p:nvPr/>
        </p:nvSpPr>
        <p:spPr>
          <a:xfrm>
            <a:off x="457200" y="1737360"/>
            <a:ext cx="11274552" cy="868680"/>
          </a:xfrm>
          <a:prstGeom prst="rect">
            <a:avLst/>
          </a:prstGeom>
          <a:noFill/>
          <a:ln/>
        </p:spPr>
        <p:txBody>
          <a:bodyPr wrap="square" rtlCol="0" anchor="t"/>
          <a:lstStyle/>
          <a:p>
            <a:pPr algn="r" indent="0" marL="0">
              <a:buNone/>
            </a:pPr>
            <a:r>
              <a:rPr lang="en-US" sz="1300" dirty="0">
                <a:solidFill>
                  <a:srgbClr val="0F172A"/>
                </a:solidFill>
                <a:latin typeface="Arial" pitchFamily="34" charset="0"/>
                <a:ea typeface="Arial" pitchFamily="34" charset="-122"/>
                <a:cs typeface="Arial" pitchFamily="34" charset="-120"/>
              </a:rPr>
              <a:t>כדי לממש את האסטרטגיה השאפתנית, נדרשת הקמה של פונקציית שיווק מרכזית מאפס. זה כולל גיוס אנשי צוות ליבה, ובראשם סמנכ"ל/ית שיווק להובלת המהלך, ולצידו/ה מנהלי תוכן, דיגיטל ו-Product Marketing. במקביל, יש להשקיע בהקמת תשתית טכנולוגית (MarTech Stack) הכוללת מערכת אוטומציה שיווקית, CRM משודרג, כלי אנליטיקה ו-SEO. לבסוף, נדרש תקציב ייעודי להשקת המותג, הפקת תוכן מקצועי, קמפיינים דיגיטליים ושימוש בספקים חיצוניים. המהלך מחייב הקצאת זמן וגיבוי ניהולי ארוך טווח, שכן בניית מותג ומנוע צמיחה היא תהליך הדרגתי.</a:t>
            </a:r>
            <a:endParaRPr lang="en-US" sz="1300" dirty="0"/>
          </a:p>
        </p:txBody>
      </p:sp>
      <p:sp>
        <p:nvSpPr>
          <p:cNvPr id="6" name="Text 4"/>
          <p:cNvSpPr/>
          <p:nvPr/>
        </p:nvSpPr>
        <p:spPr>
          <a:xfrm>
            <a:off x="457200" y="26974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מבנה ארגוני</a:t>
            </a:r>
            <a:endParaRPr lang="en-US" sz="1800" dirty="0"/>
          </a:p>
        </p:txBody>
      </p:sp>
      <p:sp>
        <p:nvSpPr>
          <p:cNvPr id="7" name="Text 5"/>
          <p:cNvSpPr/>
          <p:nvPr/>
        </p:nvSpPr>
        <p:spPr>
          <a:xfrm>
            <a:off x="457200" y="3108960"/>
            <a:ext cx="5408676" cy="96012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המבנה הארגוני המומלץ הוא פונקציית שיווק קבוצתית ריכוזית, שתהווה Center of Excellence ותשרת את כלל חברות הבת. בראש המערך יעמוד/תעמוד סמנכ"ל/ית שיווק (CMO/VP Marketing) הכפוף/ה ישירות למנכ"ל הקבוצה. תחתיו/ה יוקמו ארבעה עמודי תווך: 1. מותג, תוכן ותקשורת - ינהל את נרטיב ה-Organizational OS, יחסי ציבור, קשרי משקיעים והפקת תוכן. 2. צמיחה וביקושים (Demand Generation) - יתמקד בקמפיינים דיגיטליים, SEO, וניהול המשפך השיווקי. 3. שיווק מוצר וסינרגיה - יעבוד בצמוד לחברות הבת לתרגום יכולותיהן להצעות ערך משולבות ולקידום Cross-Sell. 4. תפעול שיווקי (Marketing Ops) - ינהל את הטכנולוגיה, הדאטה והמדידה.</a:t>
            </a:r>
            <a:endParaRPr lang="en-US" sz="1200" dirty="0"/>
          </a:p>
        </p:txBody>
      </p:sp>
      <p:sp>
        <p:nvSpPr>
          <p:cNvPr id="8" name="Text 6"/>
          <p:cNvSpPr/>
          <p:nvPr/>
        </p:nvSpPr>
        <p:spPr>
          <a:xfrm>
            <a:off x="6323076" y="26974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המלצה תקציבית</a:t>
            </a:r>
            <a:endParaRPr lang="en-US" sz="1800" dirty="0"/>
          </a:p>
        </p:txBody>
      </p:sp>
      <p:sp>
        <p:nvSpPr>
          <p:cNvPr id="9" name="Text 7"/>
          <p:cNvSpPr/>
          <p:nvPr/>
        </p:nvSpPr>
        <p:spPr>
          <a:xfrm>
            <a:off x="6323076" y="3108960"/>
            <a:ext cx="5408676" cy="96012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מימוש תכנית זו דורש השקעה משמעותית בבניית יכולות שיווקיות שלא היו קיימות. זו אינה הוצאה על קמפיין נקודתי, אלא השקעה אסטרטגית בתשתית צמיחה ארוכת טווח: גיוס טאלנטים, הטמעת טכנולוגיות, והשקת מותג חדש לחברה ציבורית. יש לראות בתקציב זה מנוע מרכזי לביסוס המיצוב החדש, יצירת סינרגיה בין החברות והצפת ערך למשקיעים. התקציב הסופי ייגזר ביחס ליעדים שמוגדרים על ידי ההנהלה.</a:t>
            </a:r>
            <a:endParaRPr lang="en-US" sz="1200" dirty="0"/>
          </a:p>
        </p:txBody>
      </p:sp>
      <p:sp>
        <p:nvSpPr>
          <p:cNvPr id="10" name="Text 8"/>
          <p:cNvSpPr/>
          <p:nvPr/>
        </p:nvSpPr>
        <p:spPr>
          <a:xfrm>
            <a:off x="457200" y="4160520"/>
            <a:ext cx="11274552"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סדרי עדיפויות</a:t>
            </a:r>
            <a:endParaRPr lang="en-US" sz="1800" dirty="0"/>
          </a:p>
        </p:txBody>
      </p:sp>
      <p:sp>
        <p:nvSpPr>
          <p:cNvPr id="11" name="Text 9"/>
          <p:cNvSpPr/>
          <p:nvPr/>
        </p:nvSpPr>
        <p:spPr>
          <a:xfrm>
            <a:off x="457200" y="4572000"/>
            <a:ext cx="11274552" cy="123444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הקמה והטמעה של תשתית טכנולוגית שיווקית (MarTech Stack), בדגש על CRM ואוטומציה שיווקית.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גיוס צוות שיווק ליבה להובלת האסטרטגיה ברמת הקבוצה.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השקעה בהשקת המותג והנרטיב החדש, כולל אתר קבוצתי, חומרים שיווקיים וקמפיין חשיפה ראשוני.</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פיתוח מנוע תוכן (בלוג, וובינרים, מדריכים) לביסוס מובילות דעה ויצירת Inbound Leads.</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תקציב לקמפיינים דיגיטליים ממוקדים לקהלי מנהלים ומשקיעים בפלטפורמות רלוונטיות.</a:t>
            </a:r>
            <a:endParaRPr lang="en-US" sz="1100" dirty="0"/>
          </a:p>
        </p:txBody>
      </p:sp>
      <p:sp>
        <p:nvSpPr>
          <p:cNvPr id="12" name="Text 10"/>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27</a:t>
            </a:r>
            <a:endParaRPr lang="en-US" sz="1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סיכונים והנחות</a:t>
            </a:r>
            <a:endParaRPr lang="en-US" sz="2200" dirty="0"/>
          </a:p>
        </p:txBody>
      </p:sp>
      <p:sp>
        <p:nvSpPr>
          <p:cNvPr id="4" name="Text 2"/>
          <p:cNvSpPr/>
          <p:nvPr/>
        </p:nvSpPr>
        <p:spPr>
          <a:xfrm>
            <a:off x="457200" y="132588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סיכונים מרכזיים</a:t>
            </a:r>
            <a:endParaRPr lang="en-US" sz="1800" dirty="0"/>
          </a:p>
        </p:txBody>
      </p:sp>
      <p:sp>
        <p:nvSpPr>
          <p:cNvPr id="5" name="Text 3"/>
          <p:cNvSpPr/>
          <p:nvPr/>
        </p:nvSpPr>
        <p:spPr>
          <a:xfrm>
            <a:off x="457200" y="1737360"/>
            <a:ext cx="3453384" cy="43891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התנגדות פנימית מצד חברות הבת, הרגילות לאוטונומיה, לאסטרטגיה שיווקית ריכוזית, דבר שיפגע במאמצי הסינרגיה.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פער אמינות מול הלקוחות והשוק אם חוויית השירות והמוצר לא ישתפרו במקביל להשקת המיתוג החדש והמבטיח.</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קושי בגיוס טאלנטים שיווקיים בעלי ניסיון רלוונטי ב-B2B Tech, שיעכב את בניית היכולות הפנימיות.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תגובה תחרותית אגרסיבית מצד מתחרים מבוססים (כגון חילן), שינסו לבלום את המהלך ולשמר את לקוחותיהם.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אי-עמידה ביעדי ביצוע ראשוניים עלולה להוביל לקיצוץ תקציבי ולאובדן המומנטום הנדרש למהלך ארוך טווח.</a:t>
            </a:r>
            <a:endParaRPr lang="en-US" sz="1100" dirty="0"/>
          </a:p>
        </p:txBody>
      </p:sp>
      <p:sp>
        <p:nvSpPr>
          <p:cNvPr id="6" name="Text 4"/>
          <p:cNvSpPr/>
          <p:nvPr/>
        </p:nvSpPr>
        <p:spPr>
          <a:xfrm>
            <a:off x="4367784" y="132588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הנחות יסוד</a:t>
            </a:r>
            <a:endParaRPr lang="en-US" sz="1800" dirty="0"/>
          </a:p>
        </p:txBody>
      </p:sp>
      <p:sp>
        <p:nvSpPr>
          <p:cNvPr id="7" name="Text 5"/>
          <p:cNvSpPr/>
          <p:nvPr/>
        </p:nvSpPr>
        <p:spPr>
          <a:xfrm>
            <a:off x="4367784" y="1737360"/>
            <a:ext cx="3453384" cy="43891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הנחת יסוד היא קיומו של גיבוי מלא, מתמשך ועקבי מההנהלה והדירקטוריון להשקעה האסטרטגית בשיווק ובמותג.</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האסטרטגיה מניחה כי חברות הבת יראו את הערך במהלך המשותף וישתפו פעולה באופן מלא בשיתוף מידע, לקוחות ומומחיות.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ההנחה היא שהשוק הישראלי (לקוחות, משקיעים, שותפים) בשל ופתוח לקבל נרטיב של פלטפורמה אחודה ('Organizational OS') ויראה בו ערך מבדל.</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התוכנית מניחה כי במקביל לפעילות השיווקית, יבוצעו מהלכים תפעוליים לשיפור חוויית השירות והלקוח, כדי להבטיח עמידה בהבטחה המותגית.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אנו מניחים כי ניתן לגייס את אנשי המקצוע הנדרשים ולהטמיע את התשתיות הטכנולוגיות בלוחות הזמנים שהוגדרו.</a:t>
            </a:r>
            <a:endParaRPr lang="en-US" sz="1100" dirty="0"/>
          </a:p>
        </p:txBody>
      </p:sp>
      <p:sp>
        <p:nvSpPr>
          <p:cNvPr id="8" name="Text 6"/>
          <p:cNvSpPr/>
          <p:nvPr/>
        </p:nvSpPr>
        <p:spPr>
          <a:xfrm>
            <a:off x="8278368" y="132588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גורמי הצלחה קריטיים</a:t>
            </a:r>
            <a:endParaRPr lang="en-US" sz="1800" dirty="0"/>
          </a:p>
        </p:txBody>
      </p:sp>
      <p:sp>
        <p:nvSpPr>
          <p:cNvPr id="9" name="Text 7"/>
          <p:cNvSpPr/>
          <p:nvPr/>
        </p:nvSpPr>
        <p:spPr>
          <a:xfrm>
            <a:off x="8278368" y="1737360"/>
            <a:ext cx="3453384" cy="438912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גיבוי והובלה אקטיבית של המהלך על ידי מנכ"ל הקבוצה וההנהלה הבכירה.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הצלחת מהלך המיתוג מחדש וביסוס הנרטיב 'Organizational OS' כתפיסה המובילה של הקבוצה בשוק.</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גיוס מהיר של סמנכ"ל/ית שיווק וצוות ליבה איכותי שיוכל להוביל את הביצוע.</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הוכחת ערך מוקדמת של הסינרגיה, באמצעות הצלחות Cross-sell ראשונות ופרויקטים משותפים.</a:t>
            </a:r>
            <a:endParaRPr lang="en-US" sz="1100" dirty="0"/>
          </a:p>
        </p:txBody>
      </p:sp>
      <p:sp>
        <p:nvSpPr>
          <p:cNvPr id="10" name="Text 8"/>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28</a:t>
            </a:r>
            <a:endParaRPr lang="en-US" sz="1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E40AF"/>
        </a:solidFill>
      </p:bgPr>
    </p:bg>
    <p:spTree>
      <p:nvGrpSpPr>
        <p:cNvPr id="1" name=""/>
        <p:cNvGrpSpPr/>
        <p:nvPr/>
      </p:nvGrpSpPr>
      <p:grpSpPr>
        <a:xfrm>
          <a:off x="0" y="0"/>
          <a:ext cx="0" cy="0"/>
          <a:chOff x="0" y="0"/>
          <a:chExt cx="0" cy="0"/>
        </a:xfrm>
      </p:grpSpPr>
      <p:sp>
        <p:nvSpPr>
          <p:cNvPr id="2" name="Text 0"/>
          <p:cNvSpPr/>
          <p:nvPr/>
        </p:nvSpPr>
        <p:spPr>
          <a:xfrm>
            <a:off x="457200" y="2926080"/>
            <a:ext cx="11274552" cy="914400"/>
          </a:xfrm>
          <a:prstGeom prst="rect">
            <a:avLst/>
          </a:prstGeom>
          <a:noFill/>
          <a:ln/>
        </p:spPr>
        <p:txBody>
          <a:bodyPr wrap="square" rtlCol="0" anchor="ctr"/>
          <a:lstStyle/>
          <a:p>
            <a:pPr rtl="1" algn="ctr" indent="0" marL="0">
              <a:buNone/>
            </a:pPr>
            <a:r>
              <a:rPr lang="en-US" sz="4800" b="1" dirty="0">
                <a:solidFill>
                  <a:srgbClr val="FFFFFF"/>
                </a:solidFill>
                <a:latin typeface="Arial" pitchFamily="34" charset="0"/>
                <a:ea typeface="Arial" pitchFamily="34" charset="-122"/>
                <a:cs typeface="Arial" pitchFamily="34" charset="-120"/>
              </a:rPr>
              <a:t>תודה</a:t>
            </a:r>
            <a:endParaRPr lang="en-US" sz="4800" dirty="0"/>
          </a:p>
        </p:txBody>
      </p:sp>
      <p:sp>
        <p:nvSpPr>
          <p:cNvPr id="3" name="Text 1"/>
          <p:cNvSpPr/>
          <p:nvPr/>
        </p:nvSpPr>
        <p:spPr>
          <a:xfrm>
            <a:off x="457200" y="3840480"/>
            <a:ext cx="11274552" cy="457200"/>
          </a:xfrm>
          <a:prstGeom prst="rect">
            <a:avLst/>
          </a:prstGeom>
          <a:noFill/>
          <a:ln/>
        </p:spPr>
        <p:txBody>
          <a:bodyPr wrap="square" rtlCol="0" anchor="ctr"/>
          <a:lstStyle/>
          <a:p>
            <a:pPr rtl="1" algn="ctr" indent="0" marL="0">
              <a:buNone/>
            </a:pPr>
            <a:r>
              <a:rPr lang="en-US" sz="1800" dirty="0">
                <a:solidFill>
                  <a:srgbClr val="C7D2FE"/>
                </a:solidFill>
                <a:latin typeface="Arial" pitchFamily="34" charset="0"/>
                <a:ea typeface="Arial" pitchFamily="34" charset="-122"/>
                <a:cs typeface="Arial" pitchFamily="34" charset="-120"/>
              </a:rPr>
              <a:t>קבוצת מיכפל טכנולוגיות בע"מ</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1. תקציר מנהלים</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תובנות + הזדמנויות + המלצות</a:t>
            </a:r>
            <a:endParaRPr lang="en-US" sz="1400" dirty="0"/>
          </a:p>
        </p:txBody>
      </p:sp>
      <p:sp>
        <p:nvSpPr>
          <p:cNvPr id="5" name="Text 3"/>
          <p:cNvSpPr/>
          <p:nvPr/>
        </p:nvSpPr>
        <p:spPr>
          <a:xfrm>
            <a:off x="457200" y="132588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תובנות מרכזיות</a:t>
            </a:r>
            <a:endParaRPr lang="en-US" sz="1800" dirty="0"/>
          </a:p>
        </p:txBody>
      </p:sp>
      <p:sp>
        <p:nvSpPr>
          <p:cNvPr id="6" name="Text 4"/>
          <p:cNvSpPr/>
          <p:nvPr/>
        </p:nvSpPr>
        <p:spPr>
          <a:xfrm>
            <a:off x="457200" y="1737360"/>
            <a:ext cx="3453384" cy="466344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 "מלכוד מותג האם": זהותה של הקבוצה נבלעת לחלוטין בזו של חברת הבת "מיכפל שכר", אשר תפיסתה המיושנת מגבילה את פוטנציאל המיצוב של הקבוצה כולה כבית טכנולוגי מתקדם.</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סינרגיה חסרה: 14 חברות הקבוצה פועלות בסילואים נפרדים, מה שמוביל להחמצת הזדמנויות משמעותיות למכירה צולבת (Cross-Sell), חדשנות משותפת וחוויית לקוח אחודה.</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פער תפיסתי אסטרטגי: קיים נתק עמוק בין העוצמה העסקית, המומחיות והיכולות הטכנולוגיות של הקבוצה לבין תדמיתה השמרנית והמיושנת בשוק הלקוחות ובשוק ההון.</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בשלות שיווקית נמוכה: היעדר פונקציית שיווק מרכזית, תשתיות דיגיטליות ותהליכי Go-To-Market סדורים מהווה חסם צמיחה מרכזי, אך גם הזדמנות לייצר השפעה מהירה.</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הזדמנות קטגורית: השוק רווי בפתרונות ERP מונוליטיים וכבדים מחד, ובכלי SaaS נקודתיים מאידך, וקיים פער ברור ל'מערכת הפעלה ארגונית' (Organizational OS) המשלבת עומק, גמישות ואינטגרציה.</a:t>
            </a:r>
            <a:endParaRPr lang="en-US" sz="1200" dirty="0"/>
          </a:p>
        </p:txBody>
      </p:sp>
      <p:sp>
        <p:nvSpPr>
          <p:cNvPr id="7" name="Text 5"/>
          <p:cNvSpPr/>
          <p:nvPr/>
        </p:nvSpPr>
        <p:spPr>
          <a:xfrm>
            <a:off x="4367784" y="132588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הזדמנויות</a:t>
            </a:r>
            <a:endParaRPr lang="en-US" sz="1800" dirty="0"/>
          </a:p>
        </p:txBody>
      </p:sp>
      <p:sp>
        <p:nvSpPr>
          <p:cNvPr id="8" name="Text 6"/>
          <p:cNvSpPr/>
          <p:nvPr/>
        </p:nvSpPr>
        <p:spPr>
          <a:xfrm>
            <a:off x="4367784" y="1737360"/>
            <a:ext cx="3453384" cy="466344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 מיצוב מחדש של הקבוצה כבית טכנולוגי מוביל תחת קונספט של 'Organizational OS', המאחד את מגוון הפתרונות לאקוסיסטם קוהרנטי.</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כניסה לשוק צומח של רווחה פיננסית לעובדים (Employee Financial Wellness) באמצעות מינוף נכסי הדאטה והגישה ל-15,000 ארגונים.</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הצפת ערך משמעותית בשוק ההון באמצעות בניית סיפור אסטרטגי ברור, שיפור השקיפות והדגשת מנועי הצמיחה העתידיים.</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מינוף בסיס הלקוחות העצום כמנוע צמיחה מרכזי דרך תוכניות מכירה צולבת והרחבת סל השירותים ללקוחות קיימים.</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משיכת חברות יעד איכותיות לרכישה, אשר יראו בקבוצה פלטפורמת צמיחה אטרקטיבית ולא רק רוכש פיננסי.</a:t>
            </a:r>
            <a:endParaRPr lang="en-US" sz="1200" dirty="0"/>
          </a:p>
        </p:txBody>
      </p:sp>
      <p:sp>
        <p:nvSpPr>
          <p:cNvPr id="9" name="Text 7"/>
          <p:cNvSpPr/>
          <p:nvPr/>
        </p:nvSpPr>
        <p:spPr>
          <a:xfrm>
            <a:off x="8278368" y="1325880"/>
            <a:ext cx="3453384"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המלצות</a:t>
            </a:r>
            <a:endParaRPr lang="en-US" sz="1800" dirty="0"/>
          </a:p>
        </p:txBody>
      </p:sp>
      <p:sp>
        <p:nvSpPr>
          <p:cNvPr id="10" name="Text 8"/>
          <p:cNvSpPr/>
          <p:nvPr/>
        </p:nvSpPr>
        <p:spPr>
          <a:xfrm>
            <a:off x="8278368" y="1737360"/>
            <a:ext cx="3453384" cy="466344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 להוביל מהלך של נרטיב חדש אסטרטגי שיפריד בין מותג הקבוצה למותגי המוצרים, ויבסס זהות של בית טכנולוגי חדשני.</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להקים פונקציית שיווק מרכזית ואסטרטגית שתבנה את התשתיות, התהליכים והיכולות הנדרשות לצמיחה.</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להשקיע בפיתוח שכבת אינטגרציה, דאטה ו-AI רוחבית שתהווה את הדבק המחבר בין חברות הקבוצה ותאפשר סינרגיה אמיתית.</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לתעדף את שיפור חוויית השירות והתמיכה כמרכיב קריטי בשימור לקוחות ובבניית המוניטין החדש של הקבוצה.</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לפתח ולתקשר נרטיב השקעות ברור לשוק ההון, המדגיש את תזת ההשבחה, מנועי הצמיחה והסינרגיה הקבוצתית.</a:t>
            </a:r>
            <a:endParaRPr lang="en-US" sz="1200" dirty="0"/>
          </a:p>
        </p:txBody>
      </p:sp>
      <p:sp>
        <p:nvSpPr>
          <p:cNvPr id="11" name="Text 9"/>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תמונת ההצלחה</a:t>
            </a:r>
            <a:endParaRPr lang="en-US" sz="2200" dirty="0"/>
          </a:p>
        </p:txBody>
      </p:sp>
      <p:sp>
        <p:nvSpPr>
          <p:cNvPr id="4" name="Text 2"/>
          <p:cNvSpPr/>
          <p:nvPr/>
        </p:nvSpPr>
        <p:spPr>
          <a:xfrm>
            <a:off x="457200"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בעוד 12 חודשים</a:t>
            </a:r>
            <a:endParaRPr lang="en-US" sz="1800" dirty="0"/>
          </a:p>
        </p:txBody>
      </p:sp>
      <p:sp>
        <p:nvSpPr>
          <p:cNvPr id="5" name="Text 3"/>
          <p:cNvSpPr/>
          <p:nvPr/>
        </p:nvSpPr>
        <p:spPr>
          <a:xfrm>
            <a:off x="457200" y="1737360"/>
            <a:ext cx="5408676" cy="4389120"/>
          </a:xfrm>
          <a:prstGeom prst="rect">
            <a:avLst/>
          </a:prstGeom>
          <a:noFill/>
          <a:ln/>
        </p:spPr>
        <p:txBody>
          <a:bodyPr wrap="square" rtlCol="0" anchor="t"/>
          <a:lstStyle/>
          <a:p>
            <a:pPr algn="r" indent="0" marL="0">
              <a:buNone/>
            </a:pPr>
            <a:r>
              <a:rPr lang="en-US" sz="1400" dirty="0">
                <a:solidFill>
                  <a:srgbClr val="0F172A"/>
                </a:solidFill>
                <a:latin typeface="Arial" pitchFamily="34" charset="0"/>
                <a:ea typeface="Arial" pitchFamily="34" charset="-122"/>
                <a:cs typeface="Arial" pitchFamily="34" charset="-120"/>
              </a:rPr>
              <a:t>בעוד 12 חודשים, קבוצת מיכפל תיתפס באופן ברור כקבוצת טכנולוגיה מובילה עם זהות מותגית עצמאית ונפרדת. תוקם תשתית שיווק ומכירות (Go-To-Market) סדורה, יפעל מנוע לייצור ביקושים מדיד, ותוכנית מכירה צולבת תייצר הכנסות חדשות מבסיס הלקוחות הקיים. שוק ההון, הלקוחות והתעשייה ייחשפו באופן עקבי לסיפור הקבוצתי המאוחד, והארגון יפעל לראשונה תחת אסטרטגיה, מדדים ותוכנית עבודה משותפת התומכת ביעדי הצמיחה.</a:t>
            </a:r>
            <a:endParaRPr lang="en-US" sz="1400" dirty="0"/>
          </a:p>
        </p:txBody>
      </p:sp>
      <p:sp>
        <p:nvSpPr>
          <p:cNvPr id="6" name="Text 4"/>
          <p:cNvSpPr/>
          <p:nvPr/>
        </p:nvSpPr>
        <p:spPr>
          <a:xfrm>
            <a:off x="6323076"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בעוד 3-5 שנים</a:t>
            </a:r>
            <a:endParaRPr lang="en-US" sz="1800" dirty="0"/>
          </a:p>
        </p:txBody>
      </p:sp>
      <p:sp>
        <p:nvSpPr>
          <p:cNvPr id="7" name="Text 5"/>
          <p:cNvSpPr/>
          <p:nvPr/>
        </p:nvSpPr>
        <p:spPr>
          <a:xfrm>
            <a:off x="6323076" y="1737360"/>
            <a:ext cx="5408676" cy="4389120"/>
          </a:xfrm>
          <a:prstGeom prst="rect">
            <a:avLst/>
          </a:prstGeom>
          <a:noFill/>
          <a:ln/>
        </p:spPr>
        <p:txBody>
          <a:bodyPr wrap="square" rtlCol="0" anchor="t"/>
          <a:lstStyle/>
          <a:p>
            <a:pPr algn="r" indent="0" marL="0">
              <a:buNone/>
            </a:pPr>
            <a:r>
              <a:rPr lang="en-US" sz="1400" dirty="0">
                <a:solidFill>
                  <a:srgbClr val="0F172A"/>
                </a:solidFill>
                <a:latin typeface="Arial" pitchFamily="34" charset="0"/>
                <a:ea typeface="Arial" pitchFamily="34" charset="-122"/>
                <a:cs typeface="Arial" pitchFamily="34" charset="-120"/>
              </a:rPr>
              <a:t>בעוד 3-5 שנים, קבוצת מיכפל תהיה מזוהה כאחת מקבוצות התוכנה הארגוניות המובילות בישראל, הפועלת כאקוסיסטם טכנולוגי סינרגטי. מנועי השיווק והמכירות יהיו מבוססי דאטה וסקיילביליים, וחלק ניכר מהצמיחה יגיע מלקוחות קיימים וממנועי הכנסה חדשים בתחום הפינטק. הקבוצה תציג צמיחה עקבית בהכנסות וברווחיות, תבסס מוניטין של חדשנות לצד עומק מקצועי, ותהווה פלטפורמה אטרקטיבית לרכישות והתרחבות אסטרטגית.</a:t>
            </a:r>
            <a:endParaRPr lang="en-US" sz="1400" dirty="0"/>
          </a:p>
        </p:txBody>
      </p:sp>
      <p:sp>
        <p:nvSpPr>
          <p:cNvPr id="8" name="Text 6"/>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מסגרת התכנון</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פירוט מלא בסוף המסמך</a:t>
            </a:r>
            <a:endParaRPr lang="en-US" sz="1400" dirty="0"/>
          </a:p>
        </p:txBody>
      </p:sp>
      <p:sp>
        <p:nvSpPr>
          <p:cNvPr id="5" name="Text 3"/>
          <p:cNvSpPr/>
          <p:nvPr/>
        </p:nvSpPr>
        <p:spPr>
          <a:xfrm>
            <a:off x="457200"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 גורמי הצלחה קריטיים</a:t>
            </a:r>
            <a:endParaRPr lang="en-US" sz="1800" dirty="0"/>
          </a:p>
        </p:txBody>
      </p:sp>
      <p:sp>
        <p:nvSpPr>
          <p:cNvPr id="6" name="Text 4"/>
          <p:cNvSpPr/>
          <p:nvPr/>
        </p:nvSpPr>
        <p:spPr>
          <a:xfrm>
            <a:off x="457200" y="1737360"/>
            <a:ext cx="5408676" cy="4389120"/>
          </a:xfrm>
          <a:prstGeom prst="rect">
            <a:avLst/>
          </a:prstGeom>
          <a:noFill/>
          <a:ln/>
        </p:spPr>
        <p:txBody>
          <a:bodyPr wrap="square" rtlCol="0" anchor="t"/>
          <a:lstStyle/>
          <a:p>
            <a:pPr algn="r" indent="0" marL="0">
              <a:buNone/>
            </a:pPr>
            <a:r>
              <a:rPr lang="en-US" sz="1400" dirty="0">
                <a:solidFill>
                  <a:srgbClr val="0F172A"/>
                </a:solidFill>
                <a:latin typeface="Arial" pitchFamily="34" charset="0"/>
                <a:ea typeface="Arial" pitchFamily="34" charset="-122"/>
                <a:cs typeface="Arial" pitchFamily="34" charset="-120"/>
              </a:rPr>
              <a:t>• גיבוי והובלה אקטיבית של המהלך על ידי מנכ"ל הקבוצה וההנהלה הבכירה.</a:t>
            </a:r>
            <a:endParaRPr lang="en-US" sz="1400" dirty="0"/>
          </a:p>
          <a:p>
            <a:pPr algn="r" indent="0" marL="0">
              <a:buNone/>
            </a:pPr>
            <a:r>
              <a:rPr lang="en-US" sz="1400" dirty="0">
                <a:solidFill>
                  <a:srgbClr val="0F172A"/>
                </a:solidFill>
                <a:latin typeface="Arial" pitchFamily="34" charset="0"/>
                <a:ea typeface="Arial" pitchFamily="34" charset="-122"/>
                <a:cs typeface="Arial" pitchFamily="34" charset="-120"/>
              </a:rPr>
              <a:t>• הצלחת מהלך המיתוג מחדש וביסוס הנרטיב 'Organizational OS' כתפיסה המובילה של הקבוצה בשוק.</a:t>
            </a:r>
            <a:endParaRPr lang="en-US" sz="1400" dirty="0"/>
          </a:p>
          <a:p>
            <a:pPr algn="r" indent="0" marL="0">
              <a:buNone/>
            </a:pPr>
            <a:r>
              <a:rPr lang="en-US" sz="1400" dirty="0">
                <a:solidFill>
                  <a:srgbClr val="0F172A"/>
                </a:solidFill>
                <a:latin typeface="Arial" pitchFamily="34" charset="0"/>
                <a:ea typeface="Arial" pitchFamily="34" charset="-122"/>
                <a:cs typeface="Arial" pitchFamily="34" charset="-120"/>
              </a:rPr>
              <a:t>• גיוס מהיר של סמנכ"ל/ית שיווק וצוות ליבה איכותי שיוכל להוביל את הביצוע.</a:t>
            </a:r>
            <a:endParaRPr lang="en-US" sz="1400" dirty="0"/>
          </a:p>
        </p:txBody>
      </p:sp>
      <p:sp>
        <p:nvSpPr>
          <p:cNvPr id="7" name="Text 5"/>
          <p:cNvSpPr/>
          <p:nvPr/>
        </p:nvSpPr>
        <p:spPr>
          <a:xfrm>
            <a:off x="6323076" y="132588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 הנחות יסוד</a:t>
            </a:r>
            <a:endParaRPr lang="en-US" sz="1800" dirty="0"/>
          </a:p>
        </p:txBody>
      </p:sp>
      <p:sp>
        <p:nvSpPr>
          <p:cNvPr id="8" name="Text 6"/>
          <p:cNvSpPr/>
          <p:nvPr/>
        </p:nvSpPr>
        <p:spPr>
          <a:xfrm>
            <a:off x="6323076" y="1737360"/>
            <a:ext cx="5408676" cy="4389120"/>
          </a:xfrm>
          <a:prstGeom prst="rect">
            <a:avLst/>
          </a:prstGeom>
          <a:noFill/>
          <a:ln/>
        </p:spPr>
        <p:txBody>
          <a:bodyPr wrap="square" rtlCol="0" anchor="t"/>
          <a:lstStyle/>
          <a:p>
            <a:pPr algn="r" indent="0" marL="0">
              <a:buNone/>
            </a:pPr>
            <a:r>
              <a:rPr lang="en-US" sz="1400" dirty="0">
                <a:solidFill>
                  <a:srgbClr val="0F172A"/>
                </a:solidFill>
                <a:latin typeface="Arial" pitchFamily="34" charset="0"/>
                <a:ea typeface="Arial" pitchFamily="34" charset="-122"/>
                <a:cs typeface="Arial" pitchFamily="34" charset="-120"/>
              </a:rPr>
              <a:t>• הנחת יסוד היא קיומו של גיבוי מלא, מתמשך ועקבי מההנהלה והדירקטוריון להשקעה האסטרטגית בשיווק ובמותג.</a:t>
            </a:r>
            <a:endParaRPr lang="en-US" sz="1400" dirty="0"/>
          </a:p>
          <a:p>
            <a:pPr algn="r" indent="0" marL="0">
              <a:buNone/>
            </a:pPr>
            <a:r>
              <a:rPr lang="en-US" sz="1400" dirty="0">
                <a:solidFill>
                  <a:srgbClr val="0F172A"/>
                </a:solidFill>
                <a:latin typeface="Arial" pitchFamily="34" charset="0"/>
                <a:ea typeface="Arial" pitchFamily="34" charset="-122"/>
                <a:cs typeface="Arial" pitchFamily="34" charset="-120"/>
              </a:rPr>
              <a:t>• האסטרטגיה מניחה כי חברות הבת יראו את הערך במהלך המשותף וישתפו פעולה באופן מלא בשיתוף מידע, לקוחות ומומחיות.</a:t>
            </a:r>
            <a:endParaRPr lang="en-US" sz="1400" dirty="0"/>
          </a:p>
          <a:p>
            <a:pPr algn="r" indent="0" marL="0">
              <a:buNone/>
            </a:pPr>
            <a:r>
              <a:rPr lang="en-US" sz="1400" dirty="0">
                <a:solidFill>
                  <a:srgbClr val="0F172A"/>
                </a:solidFill>
                <a:latin typeface="Arial" pitchFamily="34" charset="0"/>
                <a:ea typeface="Arial" pitchFamily="34" charset="-122"/>
                <a:cs typeface="Arial" pitchFamily="34" charset="-120"/>
              </a:rPr>
              <a:t>• ההנחה היא שהשוק הישראלי (לקוחות, משקיעים, שותפים) בשל ופתוח לקבל נרטיב של פלטפורמה אחודה ('Organizational OS') ויראה בו ערך מבדל.</a:t>
            </a:r>
            <a:endParaRPr lang="en-US" sz="1400" dirty="0"/>
          </a:p>
        </p:txBody>
      </p:sp>
      <p:sp>
        <p:nvSpPr>
          <p:cNvPr id="9" name="Text 7"/>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2. תמונת מצב + SWOT</a:t>
            </a:r>
            <a:endParaRPr lang="en-US" sz="2200" dirty="0"/>
          </a:p>
        </p:txBody>
      </p:sp>
      <p:sp>
        <p:nvSpPr>
          <p:cNvPr id="4" name="Shape 2"/>
          <p:cNvSpPr/>
          <p:nvPr/>
        </p:nvSpPr>
        <p:spPr>
          <a:xfrm>
            <a:off x="457200" y="1234440"/>
            <a:ext cx="5408676" cy="2537460"/>
          </a:xfrm>
          <a:prstGeom prst="rect">
            <a:avLst/>
          </a:prstGeom>
          <a:solidFill>
            <a:srgbClr val="ECFDF5"/>
          </a:solidFill>
          <a:ln w="12700">
            <a:solidFill>
              <a:srgbClr val="047857"/>
            </a:solidFill>
            <a:prstDash val="solid"/>
          </a:ln>
        </p:spPr>
      </p:sp>
      <p:sp>
        <p:nvSpPr>
          <p:cNvPr id="5" name="Text 3"/>
          <p:cNvSpPr/>
          <p:nvPr/>
        </p:nvSpPr>
        <p:spPr>
          <a:xfrm>
            <a:off x="594360" y="1325880"/>
            <a:ext cx="5134356" cy="365760"/>
          </a:xfrm>
          <a:prstGeom prst="rect">
            <a:avLst/>
          </a:prstGeom>
          <a:noFill/>
          <a:ln/>
        </p:spPr>
        <p:txBody>
          <a:bodyPr wrap="square" rtlCol="0" anchor="ctr"/>
          <a:lstStyle/>
          <a:p>
            <a:pPr rtl="1" algn="r" indent="0" marL="0">
              <a:buNone/>
            </a:pPr>
            <a:r>
              <a:rPr lang="en-US" sz="1400" b="1" dirty="0">
                <a:solidFill>
                  <a:srgbClr val="047857"/>
                </a:solidFill>
                <a:latin typeface="Arial" pitchFamily="34" charset="0"/>
                <a:ea typeface="Arial" pitchFamily="34" charset="-122"/>
                <a:cs typeface="Arial" pitchFamily="34" charset="-120"/>
              </a:rPr>
              <a:t>Strengths · חוזקות</a:t>
            </a:r>
            <a:endParaRPr lang="en-US" sz="1400" dirty="0"/>
          </a:p>
        </p:txBody>
      </p:sp>
      <p:sp>
        <p:nvSpPr>
          <p:cNvPr id="6" name="Text 4"/>
          <p:cNvSpPr/>
          <p:nvPr/>
        </p:nvSpPr>
        <p:spPr>
          <a:xfrm>
            <a:off x="594360" y="1783080"/>
            <a:ext cx="5134356" cy="185166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בסיס לקוחות מבוסס של למעלה מ-15,000 ארגונים בישראל, המהווה נכס אסטרטגי.</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פורטפוליו מגוון של 14 חברות תוכנה המתמחות בעולמות השכר, HR, פיננסים ותהליכים ארגוניים.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ניסיון רב שנים ומעמד שוק דומיננטי בתחומים קריטיים ורגישים רגולטורית כמו שכר ופנסיה.</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חברה ציבורית הנסחרת בבורסה כחלק מקבוצת פורמולה, המקנה יציבות פיננסית וגישה לשוק ההון.</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עומק מקצועי ומומחיות ייחודית בתחומים מורכבים (Total Rewards, ניהול משמרות, InsurTech) דרך חברות הבת.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מבנה של קבוצת חברות זריזות המאפשר פוטנציאל לחדשנות וגמישות מול מתחרים מונוליטיים.</a:t>
            </a:r>
            <a:endParaRPr lang="en-US" sz="1100" dirty="0"/>
          </a:p>
        </p:txBody>
      </p:sp>
      <p:sp>
        <p:nvSpPr>
          <p:cNvPr id="7" name="Shape 5"/>
          <p:cNvSpPr/>
          <p:nvPr/>
        </p:nvSpPr>
        <p:spPr>
          <a:xfrm>
            <a:off x="6323076" y="1234440"/>
            <a:ext cx="5408676" cy="2537460"/>
          </a:xfrm>
          <a:prstGeom prst="rect">
            <a:avLst/>
          </a:prstGeom>
          <a:solidFill>
            <a:srgbClr val="FFF1F2"/>
          </a:solidFill>
          <a:ln w="12700">
            <a:solidFill>
              <a:srgbClr val="BE123C"/>
            </a:solidFill>
            <a:prstDash val="solid"/>
          </a:ln>
        </p:spPr>
      </p:sp>
      <p:sp>
        <p:nvSpPr>
          <p:cNvPr id="8" name="Text 6"/>
          <p:cNvSpPr/>
          <p:nvPr/>
        </p:nvSpPr>
        <p:spPr>
          <a:xfrm>
            <a:off x="6460236" y="1325880"/>
            <a:ext cx="5134356" cy="365760"/>
          </a:xfrm>
          <a:prstGeom prst="rect">
            <a:avLst/>
          </a:prstGeom>
          <a:noFill/>
          <a:ln/>
        </p:spPr>
        <p:txBody>
          <a:bodyPr wrap="square" rtlCol="0" anchor="ctr"/>
          <a:lstStyle/>
          <a:p>
            <a:pPr rtl="1" algn="r" indent="0" marL="0">
              <a:buNone/>
            </a:pPr>
            <a:r>
              <a:rPr lang="en-US" sz="1400" b="1" dirty="0">
                <a:solidFill>
                  <a:srgbClr val="BE123C"/>
                </a:solidFill>
                <a:latin typeface="Arial" pitchFamily="34" charset="0"/>
                <a:ea typeface="Arial" pitchFamily="34" charset="-122"/>
                <a:cs typeface="Arial" pitchFamily="34" charset="-120"/>
              </a:rPr>
              <a:t>Weaknesses · חולשות</a:t>
            </a:r>
            <a:endParaRPr lang="en-US" sz="1400" dirty="0"/>
          </a:p>
        </p:txBody>
      </p:sp>
      <p:sp>
        <p:nvSpPr>
          <p:cNvPr id="9" name="Text 7"/>
          <p:cNvSpPr/>
          <p:nvPr/>
        </p:nvSpPr>
        <p:spPr>
          <a:xfrm>
            <a:off x="6460236" y="1783080"/>
            <a:ext cx="5134356" cy="185166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תפיסת מותג מיושנת ושמרנית, המזוהה בעיקר עם 'מיכפל שכר' וחוסמת את מיצוב הקבוצה כבית טכנולוגי.</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היעדר סינרגיה תפעולית ומסחרית בין 14 חברות הקבוצה, היוצר חווית לקוח מקוטעת ומונע cross-sell.</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צווארי בקבוק ותפיסת איכות שירות נמוכה, הפוגעים בשביעות רצון הלקוחות ובשימורם.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תלות במערכות ותיקות עם חוויית משתמש וטכנולוגיה שאינן עומדות בסטנדרטים מודרניים של SaaS.</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בשלות שיווקית נמוכה מאוד: היעדר צוות שיווק, תשתיות תוכן, SEO, אוטומציה וקמפיינים פרואקטיביים.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פער אסטרטגי בין היכולות הטכנולוגיות והעסקיות בפועל לבין האופן בו החברה נתפסת בשוק ההון והעסקי.</a:t>
            </a:r>
            <a:endParaRPr lang="en-US" sz="1100" dirty="0"/>
          </a:p>
        </p:txBody>
      </p:sp>
      <p:sp>
        <p:nvSpPr>
          <p:cNvPr id="10" name="Shape 8"/>
          <p:cNvSpPr/>
          <p:nvPr/>
        </p:nvSpPr>
        <p:spPr>
          <a:xfrm>
            <a:off x="457200" y="3817620"/>
            <a:ext cx="5408676" cy="2537460"/>
          </a:xfrm>
          <a:prstGeom prst="rect">
            <a:avLst/>
          </a:prstGeom>
          <a:solidFill>
            <a:srgbClr val="F0F9FF"/>
          </a:solidFill>
          <a:ln w="12700">
            <a:solidFill>
              <a:srgbClr val="0369A1"/>
            </a:solidFill>
            <a:prstDash val="solid"/>
          </a:ln>
        </p:spPr>
      </p:sp>
      <p:sp>
        <p:nvSpPr>
          <p:cNvPr id="11" name="Text 9"/>
          <p:cNvSpPr/>
          <p:nvPr/>
        </p:nvSpPr>
        <p:spPr>
          <a:xfrm>
            <a:off x="594360" y="3909060"/>
            <a:ext cx="5134356" cy="365760"/>
          </a:xfrm>
          <a:prstGeom prst="rect">
            <a:avLst/>
          </a:prstGeom>
          <a:noFill/>
          <a:ln/>
        </p:spPr>
        <p:txBody>
          <a:bodyPr wrap="square" rtlCol="0" anchor="ctr"/>
          <a:lstStyle/>
          <a:p>
            <a:pPr rtl="1" algn="r" indent="0" marL="0">
              <a:buNone/>
            </a:pPr>
            <a:r>
              <a:rPr lang="en-US" sz="1400" b="1" dirty="0">
                <a:solidFill>
                  <a:srgbClr val="0369A1"/>
                </a:solidFill>
                <a:latin typeface="Arial" pitchFamily="34" charset="0"/>
                <a:ea typeface="Arial" pitchFamily="34" charset="-122"/>
                <a:cs typeface="Arial" pitchFamily="34" charset="-120"/>
              </a:rPr>
              <a:t>Opportunities · הזדמנויות</a:t>
            </a:r>
            <a:endParaRPr lang="en-US" sz="1400" dirty="0"/>
          </a:p>
        </p:txBody>
      </p:sp>
      <p:sp>
        <p:nvSpPr>
          <p:cNvPr id="12" name="Text 10"/>
          <p:cNvSpPr/>
          <p:nvPr/>
        </p:nvSpPr>
        <p:spPr>
          <a:xfrm>
            <a:off x="594360" y="4366260"/>
            <a:ext cx="5134356" cy="185166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פער שוק ברור בין מתחרים מסורתיים ו'כבדים' לבין שחקני SaaS נישתיים, המאפשר מיצוב כ'מערכת הפעלה ארגונית' (Organizational OS) המשלבת עומק וגמישות.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כניסת AI ואוטומציה לתחומי ה-HR והפיננסים מהווה הזדמנות למצב את הקבוצה כמובילת חדשנות.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צמיחת שוק הרווחה הפיננסית לעובדים (B2B2C) פותחת הזדמנות למנוע צמיחה חדש (מקדמות שכר, שירותים פיננסיים) המבוסס על בסיס הלקוחות הקיים.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הפער בשווי החברה בשוק ההון ('Discount') מייצר הזדמנות להצפת ערך משמעותית באמצעות מהלך מיתוג מחדש וסיפור אסטרטגי ברור.</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הדור החדש של מנהלי HR ו-CFOs מחפש פתרונות אינטגרטיביים עם חוויית משתמש מודרנית, שוק שאינו משרת כראוי על ידי המתחרים הקיימים.</a:t>
            </a:r>
            <a:endParaRPr lang="en-US" sz="1100" dirty="0"/>
          </a:p>
        </p:txBody>
      </p:sp>
      <p:sp>
        <p:nvSpPr>
          <p:cNvPr id="13" name="Shape 11"/>
          <p:cNvSpPr/>
          <p:nvPr/>
        </p:nvSpPr>
        <p:spPr>
          <a:xfrm>
            <a:off x="6323076" y="3817620"/>
            <a:ext cx="5408676" cy="2537460"/>
          </a:xfrm>
          <a:prstGeom prst="rect">
            <a:avLst/>
          </a:prstGeom>
          <a:solidFill>
            <a:srgbClr val="FFFBEB"/>
          </a:solidFill>
          <a:ln w="12700">
            <a:solidFill>
              <a:srgbClr val="B45309"/>
            </a:solidFill>
            <a:prstDash val="solid"/>
          </a:ln>
        </p:spPr>
      </p:sp>
      <p:sp>
        <p:nvSpPr>
          <p:cNvPr id="14" name="Text 12"/>
          <p:cNvSpPr/>
          <p:nvPr/>
        </p:nvSpPr>
        <p:spPr>
          <a:xfrm>
            <a:off x="6460236" y="3909060"/>
            <a:ext cx="5134356" cy="365760"/>
          </a:xfrm>
          <a:prstGeom prst="rect">
            <a:avLst/>
          </a:prstGeom>
          <a:noFill/>
          <a:ln/>
        </p:spPr>
        <p:txBody>
          <a:bodyPr wrap="square" rtlCol="0" anchor="ctr"/>
          <a:lstStyle/>
          <a:p>
            <a:pPr rtl="1" algn="r" indent="0" marL="0">
              <a:buNone/>
            </a:pPr>
            <a:r>
              <a:rPr lang="en-US" sz="1400" b="1" dirty="0">
                <a:solidFill>
                  <a:srgbClr val="B45309"/>
                </a:solidFill>
                <a:latin typeface="Arial" pitchFamily="34" charset="0"/>
                <a:ea typeface="Arial" pitchFamily="34" charset="-122"/>
                <a:cs typeface="Arial" pitchFamily="34" charset="-120"/>
              </a:rPr>
              <a:t>Threats · איומים</a:t>
            </a:r>
            <a:endParaRPr lang="en-US" sz="1400" dirty="0"/>
          </a:p>
        </p:txBody>
      </p:sp>
      <p:sp>
        <p:nvSpPr>
          <p:cNvPr id="15" name="Text 13"/>
          <p:cNvSpPr/>
          <p:nvPr/>
        </p:nvSpPr>
        <p:spPr>
          <a:xfrm>
            <a:off x="6460236" y="4366260"/>
            <a:ext cx="5134356" cy="1851660"/>
          </a:xfrm>
          <a:prstGeom prst="rect">
            <a:avLst/>
          </a:prstGeom>
          <a:noFill/>
          <a:ln/>
        </p:spPr>
        <p:txBody>
          <a:bodyPr wrap="square" rtlCol="0" anchor="t"/>
          <a:lstStyle/>
          <a:p>
            <a:pPr algn="r" indent="0" marL="0">
              <a:buNone/>
            </a:pPr>
            <a:r>
              <a:rPr lang="en-US" sz="1100" dirty="0">
                <a:solidFill>
                  <a:srgbClr val="0F172A"/>
                </a:solidFill>
                <a:latin typeface="Arial" pitchFamily="34" charset="0"/>
                <a:ea typeface="Arial" pitchFamily="34" charset="-122"/>
                <a:cs typeface="Arial" pitchFamily="34" charset="-120"/>
              </a:rPr>
              <a:t>• תחרות גוברת מצד שחקני SaaS מודרניים ו'סקסיים' המציעים חווית משתמש עדיפה ופתרונות נישתיים חדשניים.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חדירה של פלטפורמות ERP גלובליות (כמו NetSuite ו-Priority) לשוק הבינוני והגדול עם פתרונות ענן אחודים.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סיכון לנטישת לקוחות וקושי בגיוס לקוחות חדשים עקב התדמית המיושנת ובעיות השירות, במיוחד בקרב הדור הצעיר של המנהלים.</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קומודטיזציה של שירותי ליבה כמו שכר, שעלולה להוביל ללחץ על מחירים ולשחיקת רווחיות.</a:t>
            </a:r>
            <a:endParaRPr lang="en-US" sz="1100" dirty="0"/>
          </a:p>
          <a:p>
            <a:pPr algn="r" indent="0" marL="0">
              <a:buNone/>
            </a:pPr>
            <a:r>
              <a:rPr lang="en-US" sz="1100" dirty="0">
                <a:solidFill>
                  <a:srgbClr val="0F172A"/>
                </a:solidFill>
                <a:latin typeface="Arial" pitchFamily="34" charset="0"/>
                <a:ea typeface="Arial" pitchFamily="34" charset="-122"/>
                <a:cs typeface="Arial" pitchFamily="34" charset="-120"/>
              </a:rPr>
              <a:t>• המתחרות המבוססות (כמו Hilan) משקיעות במעבר ל-SaaS אינטגרטיבי, מה שעלול לסגור את חלון ההזדמנויות של מיכפל לבידול.</a:t>
            </a:r>
            <a:endParaRPr lang="en-US" sz="1100" dirty="0"/>
          </a:p>
        </p:txBody>
      </p:sp>
      <p:sp>
        <p:nvSpPr>
          <p:cNvPr id="16" name="Text 14"/>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3. כיוון אסטרטגי</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להוות את מערכת ההפעלה הארגונית (Organizational OS) של עולם העבודה בישראל, המעצימה ארגונים באמצעות יעילות תפעולית ועובדים באמצעות רווחה פיננסית.</a:t>
            </a:r>
            <a:endParaRPr lang="en-US" sz="1400" dirty="0"/>
          </a:p>
        </p:txBody>
      </p:sp>
      <p:sp>
        <p:nvSpPr>
          <p:cNvPr id="5" name="Text 3"/>
          <p:cNvSpPr/>
          <p:nvPr/>
        </p:nvSpPr>
        <p:spPr>
          <a:xfrm>
            <a:off x="457200" y="169164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מטרות אסטרטגיות</a:t>
            </a:r>
            <a:endParaRPr lang="en-US" sz="1800" dirty="0"/>
          </a:p>
        </p:txBody>
      </p:sp>
      <p:sp>
        <p:nvSpPr>
          <p:cNvPr id="6" name="Text 4"/>
          <p:cNvSpPr/>
          <p:nvPr/>
        </p:nvSpPr>
        <p:spPr>
          <a:xfrm>
            <a:off x="457200" y="2103120"/>
            <a:ext cx="5408676" cy="420624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 ביסוס מותג קבוצתי מובחן ועוצמתי, הנתפס כבית טכנולוגי חדשני.</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הפיכת פורטפוליו החברות הנפרדות לאקוסיסטם סינרגטי המייצר ערך עסקי.</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בניית מנוע שיווק ומכירות (Go-To-Market) מודרני, מדיד וסקיילבילי.</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שיפור דרמטי בחוויית הלקוח ובאיכות השירות הנתפסת בכל נקודות המגע.</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פיתוח והשקת מנועי צמיחה חדשים, בדגש על תחום הרווחה הפיננסית לעובדים (B2B2C).</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חיזוק הנראות, האמון והערך של הקבוצה בשוק ההון ובקרב משקיעים.</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מיצוב הקבוצה כמעסיק טכנולוגי אטרקטיבי המושך טאלנטים מובילים.</a:t>
            </a:r>
            <a:endParaRPr lang="en-US" sz="1200" dirty="0"/>
          </a:p>
        </p:txBody>
      </p:sp>
      <p:sp>
        <p:nvSpPr>
          <p:cNvPr id="7" name="Text 5"/>
          <p:cNvSpPr/>
          <p:nvPr/>
        </p:nvSpPr>
        <p:spPr>
          <a:xfrm>
            <a:off x="6323076" y="169164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יעדי צמיחה</a:t>
            </a:r>
            <a:endParaRPr lang="en-US" sz="1800" dirty="0"/>
          </a:p>
        </p:txBody>
      </p:sp>
      <p:sp>
        <p:nvSpPr>
          <p:cNvPr id="8" name="Text 6"/>
          <p:cNvSpPr/>
          <p:nvPr/>
        </p:nvSpPr>
        <p:spPr>
          <a:xfrm>
            <a:off x="6323076" y="2103120"/>
            <a:ext cx="5408676" cy="420624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 הגדלת נתח הארנק (Wallet Share) בקרב בסיס הלקוחות הקיים.</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חדירה משמעותית לשוק פתרונות הרווחה הפיננסית לעובדים.</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האצת צמיחה אורגנית באמצעות גיוס לקוחות חדשים למגוון פתרונות הקבוצה.</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הגדלת שיעור ההכנסות מפתרונות ענן וממודלים מבוססי SaaS.</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צמיחה באמצעות רכישות אסטרטגיות של חברות המשלימות את פורטפוליו הקבוצה.</a:t>
            </a:r>
            <a:endParaRPr lang="en-US" sz="1200" dirty="0"/>
          </a:p>
        </p:txBody>
      </p:sp>
      <p:sp>
        <p:nvSpPr>
          <p:cNvPr id="9" name="Text 7"/>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4. אסטרטגיית העל</a:t>
            </a:r>
            <a:endParaRPr lang="en-US" sz="2200" dirty="0"/>
          </a:p>
        </p:txBody>
      </p:sp>
      <p:sp>
        <p:nvSpPr>
          <p:cNvPr id="4" name="Text 2"/>
          <p:cNvSpPr/>
          <p:nvPr/>
        </p:nvSpPr>
        <p:spPr>
          <a:xfrm>
            <a:off x="457200" y="1325880"/>
            <a:ext cx="11274552"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נרטיב</a:t>
            </a:r>
            <a:endParaRPr lang="en-US" sz="1800" dirty="0"/>
          </a:p>
        </p:txBody>
      </p:sp>
      <p:sp>
        <p:nvSpPr>
          <p:cNvPr id="5" name="Text 3"/>
          <p:cNvSpPr/>
          <p:nvPr/>
        </p:nvSpPr>
        <p:spPr>
          <a:xfrm>
            <a:off x="457200" y="1737360"/>
            <a:ext cx="11274552" cy="1051560"/>
          </a:xfrm>
          <a:prstGeom prst="rect">
            <a:avLst/>
          </a:prstGeom>
          <a:noFill/>
          <a:ln/>
        </p:spPr>
        <p:txBody>
          <a:bodyPr wrap="square" rtlCol="0" anchor="t"/>
          <a:lstStyle/>
          <a:p>
            <a:pPr algn="r" indent="0" marL="0">
              <a:buNone/>
            </a:pPr>
            <a:r>
              <a:rPr lang="en-US" sz="1300" dirty="0">
                <a:solidFill>
                  <a:srgbClr val="0F172A"/>
                </a:solidFill>
                <a:latin typeface="Arial" pitchFamily="34" charset="0"/>
                <a:ea typeface="Arial" pitchFamily="34" charset="-122"/>
                <a:cs typeface="Arial" pitchFamily="34" charset="-120"/>
              </a:rPr>
              <a:t>בעולם העבודה המורכב של היום, ארגונים טובעים בים של רגולציה, תהליכים ידניים וכלים מפוצלים. קבוצת מיכפל טכנולוגיות קמה כדי להחזיר את הסדר והשליטה. אנחנו לא עוד אוסף של חברות תוכנה, אלא המוח המארגן, מערכת ההפעלה של הארגון הישראלי. על בסיס של ארבעה עשורים של מומחיות ו-15,000 לקוחות, אנחנו מחברים את הנקודות בין שכר, HR ופיננסים, והופכים מורכבות ליעילות ודאטה לתובנות. אנחנו בונים את התשתית שמאפשרת לארגונים להתמקד בצמיחה, ולעובדים לשגשג.</a:t>
            </a:r>
            <a:endParaRPr lang="en-US" sz="1300" dirty="0"/>
          </a:p>
        </p:txBody>
      </p:sp>
      <p:sp>
        <p:nvSpPr>
          <p:cNvPr id="6" name="Text 4"/>
          <p:cNvSpPr/>
          <p:nvPr/>
        </p:nvSpPr>
        <p:spPr>
          <a:xfrm>
            <a:off x="457200" y="288036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מיצוב</a:t>
            </a:r>
            <a:endParaRPr lang="en-US" sz="1800" dirty="0"/>
          </a:p>
        </p:txBody>
      </p:sp>
      <p:sp>
        <p:nvSpPr>
          <p:cNvPr id="7" name="Text 5"/>
          <p:cNvSpPr/>
          <p:nvPr/>
        </p:nvSpPr>
        <p:spPr>
          <a:xfrm>
            <a:off x="457200" y="3291840"/>
            <a:ext cx="5408676" cy="86868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קבוצת מיכפל טכנולוגיות היא מערכת ההפעלה הארגונית (Organizational OS) של עולם העבודה בישראל. אנו ממוצבים כפלטפורמת מומחים המשלבת את העומק והאמינות של פתרונות הליבה הקריטיים עם הגמישות והחדשנות של אקוסיסטם טכנולוגי מודרני.</a:t>
            </a:r>
            <a:endParaRPr lang="en-US" sz="1200" dirty="0"/>
          </a:p>
        </p:txBody>
      </p:sp>
      <p:sp>
        <p:nvSpPr>
          <p:cNvPr id="8" name="Text 6"/>
          <p:cNvSpPr/>
          <p:nvPr/>
        </p:nvSpPr>
        <p:spPr>
          <a:xfrm>
            <a:off x="6323076" y="2880360"/>
            <a:ext cx="5408676"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בידול</a:t>
            </a:r>
            <a:endParaRPr lang="en-US" sz="1800" dirty="0"/>
          </a:p>
        </p:txBody>
      </p:sp>
      <p:sp>
        <p:nvSpPr>
          <p:cNvPr id="9" name="Text 7"/>
          <p:cNvSpPr/>
          <p:nvPr/>
        </p:nvSpPr>
        <p:spPr>
          <a:xfrm>
            <a:off x="6323076" y="3291840"/>
            <a:ext cx="5408676" cy="86868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הבידול המרכזי שלנו הוא 'עומק קריטי'. בשוק רווי בפתרונות SaaS נקודתיים ושטחיים מחד, ובמערכות ERP מונוליטיות וקשיחות מאידך, אנו מציעים שילוב ייחודי: העומק המקצועי והרגולטורי הנדרש להפעלת מערכות הליבה של הארגון, יחד עם הגמישות של פורטפוליו מודולרי ושכבת סינרגיה טכנולוגית ההופכת את השלם לגדול מסך חלקיו.</a:t>
            </a:r>
            <a:endParaRPr lang="en-US" sz="1200" dirty="0"/>
          </a:p>
        </p:txBody>
      </p:sp>
      <p:sp>
        <p:nvSpPr>
          <p:cNvPr id="10" name="Text 8"/>
          <p:cNvSpPr/>
          <p:nvPr/>
        </p:nvSpPr>
        <p:spPr>
          <a:xfrm>
            <a:off x="457200" y="4251960"/>
            <a:ext cx="11274552" cy="365760"/>
          </a:xfrm>
          <a:prstGeom prst="rect">
            <a:avLst/>
          </a:prstGeom>
          <a:noFill/>
          <a:ln/>
        </p:spPr>
        <p:txBody>
          <a:bodyPr wrap="square" rtlCol="0" anchor="ctr"/>
          <a:lstStyle/>
          <a:p>
            <a:pPr rtl="1" algn="r" indent="0" marL="0">
              <a:buNone/>
            </a:pPr>
            <a:r>
              <a:rPr lang="en-US" sz="1800" b="1" dirty="0">
                <a:solidFill>
                  <a:srgbClr val="1E40AF"/>
                </a:solidFill>
                <a:latin typeface="Arial" pitchFamily="34" charset="0"/>
                <a:ea typeface="Arial" pitchFamily="34" charset="-122"/>
                <a:cs typeface="Arial" pitchFamily="34" charset="-120"/>
              </a:rPr>
              <a:t>ארכיטקטורת מסרים</a:t>
            </a:r>
            <a:endParaRPr lang="en-US" sz="1800" dirty="0"/>
          </a:p>
        </p:txBody>
      </p:sp>
      <p:sp>
        <p:nvSpPr>
          <p:cNvPr id="11" name="Text 9"/>
          <p:cNvSpPr/>
          <p:nvPr/>
        </p:nvSpPr>
        <p:spPr>
          <a:xfrm>
            <a:off x="457200" y="4663440"/>
            <a:ext cx="11274552" cy="1234440"/>
          </a:xfrm>
          <a:prstGeom prst="rect">
            <a:avLst/>
          </a:prstGeom>
          <a:noFill/>
          <a:ln/>
        </p:spPr>
        <p:txBody>
          <a:bodyPr wrap="square" rtlCol="0" anchor="t"/>
          <a:lstStyle/>
          <a:p>
            <a:pPr algn="r" indent="0" marL="0">
              <a:buNone/>
            </a:pPr>
            <a:r>
              <a:rPr lang="en-US" sz="1200" dirty="0">
                <a:solidFill>
                  <a:srgbClr val="0F172A"/>
                </a:solidFill>
                <a:latin typeface="Arial" pitchFamily="34" charset="0"/>
                <a:ea typeface="Arial" pitchFamily="34" charset="-122"/>
                <a:cs typeface="Arial" pitchFamily="34" charset="-120"/>
              </a:rPr>
              <a:t>• מ-14 חברות לאקוסיסטם אחד. הכוח המאוחד של המומחים בישראל.</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מערכת ההפעלה הארגונית שלך. כל מה שצריך כדי לנהל, במקום אחד.</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עומק שאי אפשר לחקות. 40 שנות ניסיון, מובנות בכל פתרון.</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לא רק תוכנה לארגון, גם ערך לעובד.</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בנוי על אמון, מונע על ידי חדשנות.</a:t>
            </a:r>
            <a:endParaRPr lang="en-US" sz="1200" dirty="0"/>
          </a:p>
          <a:p>
            <a:pPr algn="r" indent="0" marL="0">
              <a:buNone/>
            </a:pPr>
            <a:r>
              <a:rPr lang="en-US" sz="1200" dirty="0">
                <a:solidFill>
                  <a:srgbClr val="0F172A"/>
                </a:solidFill>
                <a:latin typeface="Arial" pitchFamily="34" charset="0"/>
                <a:ea typeface="Arial" pitchFamily="34" charset="-122"/>
                <a:cs typeface="Arial" pitchFamily="34" charset="-120"/>
              </a:rPr>
              <a:t>• מפשטים את המורכבות, כדי שתוכלו להתמקד במה שחשוב באמת.</a:t>
            </a:r>
            <a:endParaRPr lang="en-US" sz="1200" dirty="0"/>
          </a:p>
        </p:txBody>
      </p:sp>
      <p:sp>
        <p:nvSpPr>
          <p:cNvPr id="12" name="Text 10"/>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2188952" cy="685800"/>
          </a:xfrm>
          <a:prstGeom prst="rect">
            <a:avLst/>
          </a:prstGeom>
          <a:solidFill>
            <a:srgbClr val="1E40AF"/>
          </a:solidFill>
          <a:ln w="12700">
            <a:solidFill>
              <a:srgbClr val="1E40AF"/>
            </a:solidFill>
            <a:prstDash val="solid"/>
          </a:ln>
        </p:spPr>
      </p:sp>
      <p:sp>
        <p:nvSpPr>
          <p:cNvPr id="3" name="Text 1"/>
          <p:cNvSpPr/>
          <p:nvPr/>
        </p:nvSpPr>
        <p:spPr>
          <a:xfrm>
            <a:off x="457200" y="91440"/>
            <a:ext cx="11274552" cy="594360"/>
          </a:xfrm>
          <a:prstGeom prst="rect">
            <a:avLst/>
          </a:prstGeom>
          <a:noFill/>
          <a:ln/>
        </p:spPr>
        <p:txBody>
          <a:bodyPr wrap="square" rtlCol="0" anchor="ctr"/>
          <a:lstStyle/>
          <a:p>
            <a:pPr rtl="1" algn="r" indent="0" marL="0">
              <a:buNone/>
            </a:pPr>
            <a:r>
              <a:rPr lang="en-US" sz="2200" b="1" dirty="0">
                <a:solidFill>
                  <a:srgbClr val="FFFFFF"/>
                </a:solidFill>
                <a:latin typeface="Arial" pitchFamily="34" charset="0"/>
                <a:ea typeface="Arial" pitchFamily="34" charset="-122"/>
                <a:cs typeface="Arial" pitchFamily="34" charset="-120"/>
              </a:rPr>
              <a:t>5. מבנה הצמיחה האסטרטגי</a:t>
            </a:r>
            <a:endParaRPr lang="en-US" sz="2200" dirty="0"/>
          </a:p>
        </p:txBody>
      </p:sp>
      <p:sp>
        <p:nvSpPr>
          <p:cNvPr id="4" name="Text 2"/>
          <p:cNvSpPr/>
          <p:nvPr/>
        </p:nvSpPr>
        <p:spPr>
          <a:xfrm>
            <a:off x="457200" y="731520"/>
            <a:ext cx="11274552" cy="365760"/>
          </a:xfrm>
          <a:prstGeom prst="rect">
            <a:avLst/>
          </a:prstGeom>
          <a:noFill/>
          <a:ln/>
        </p:spPr>
        <p:txBody>
          <a:bodyPr wrap="square" rtlCol="0" anchor="ctr"/>
          <a:lstStyle/>
          <a:p>
            <a:pPr rtl="1" algn="r" indent="0" marL="0">
              <a:buNone/>
            </a:pPr>
            <a:r>
              <a:rPr lang="en-US" sz="1400" dirty="0">
                <a:solidFill>
                  <a:srgbClr val="64748B"/>
                </a:solidFill>
                <a:latin typeface="Arial" pitchFamily="34" charset="0"/>
                <a:ea typeface="Arial" pitchFamily="34" charset="-122"/>
                <a:cs typeface="Arial" pitchFamily="34" charset="-120"/>
              </a:rPr>
              <a:t>6 מנועי צמיחה</a:t>
            </a:r>
            <a:endParaRPr lang="en-US" sz="1400" dirty="0"/>
          </a:p>
        </p:txBody>
      </p:sp>
      <p:sp>
        <p:nvSpPr>
          <p:cNvPr id="5" name="Shape 3"/>
          <p:cNvSpPr/>
          <p:nvPr/>
        </p:nvSpPr>
        <p:spPr>
          <a:xfrm>
            <a:off x="457200" y="1600200"/>
            <a:ext cx="1764792" cy="4526280"/>
          </a:xfrm>
          <a:prstGeom prst="rect">
            <a:avLst/>
          </a:prstGeom>
          <a:solidFill>
            <a:srgbClr val="F0F9FF"/>
          </a:solidFill>
          <a:ln w="12700">
            <a:solidFill>
              <a:srgbClr val="D1D5DB"/>
            </a:solidFill>
            <a:prstDash val="solid"/>
          </a:ln>
        </p:spPr>
      </p:sp>
      <p:sp>
        <p:nvSpPr>
          <p:cNvPr id="6" name="Shape 4"/>
          <p:cNvSpPr/>
          <p:nvPr/>
        </p:nvSpPr>
        <p:spPr>
          <a:xfrm>
            <a:off x="457200" y="1600200"/>
            <a:ext cx="1764792" cy="137160"/>
          </a:xfrm>
          <a:prstGeom prst="rect">
            <a:avLst/>
          </a:prstGeom>
          <a:solidFill>
            <a:srgbClr val="1E40AF"/>
          </a:solidFill>
          <a:ln w="12700">
            <a:solidFill>
              <a:srgbClr val="1E40AF"/>
            </a:solidFill>
            <a:prstDash val="solid"/>
          </a:ln>
        </p:spPr>
      </p:sp>
      <p:sp>
        <p:nvSpPr>
          <p:cNvPr id="7" name="Text 5"/>
          <p:cNvSpPr/>
          <p:nvPr/>
        </p:nvSpPr>
        <p:spPr>
          <a:xfrm>
            <a:off x="548640" y="1828800"/>
            <a:ext cx="1581912" cy="274320"/>
          </a:xfrm>
          <a:prstGeom prst="rect">
            <a:avLst/>
          </a:prstGeom>
          <a:noFill/>
          <a:ln/>
        </p:spPr>
        <p:txBody>
          <a:bodyPr wrap="square" rtlCol="0" anchor="ctr"/>
          <a:lstStyle/>
          <a:p>
            <a:pPr rtl="1" algn="r" indent="0" marL="0">
              <a:buNone/>
            </a:pPr>
            <a:r>
              <a:rPr lang="en-US" sz="1000" b="1" dirty="0">
                <a:solidFill>
                  <a:srgbClr val="64748B"/>
                </a:solidFill>
                <a:latin typeface="Arial" pitchFamily="34" charset="0"/>
                <a:ea typeface="Arial" pitchFamily="34" charset="-122"/>
                <a:cs typeface="Arial" pitchFamily="34" charset="-120"/>
              </a:rPr>
              <a:t>עמוד 1</a:t>
            </a:r>
            <a:endParaRPr lang="en-US" sz="1000" dirty="0"/>
          </a:p>
        </p:txBody>
      </p:sp>
      <p:sp>
        <p:nvSpPr>
          <p:cNvPr id="8" name="Text 6"/>
          <p:cNvSpPr/>
          <p:nvPr/>
        </p:nvSpPr>
        <p:spPr>
          <a:xfrm>
            <a:off x="548640" y="2103120"/>
            <a:ext cx="1581912" cy="548640"/>
          </a:xfrm>
          <a:prstGeom prst="rect">
            <a:avLst/>
          </a:prstGeom>
          <a:noFill/>
          <a:ln/>
        </p:spPr>
        <p:txBody>
          <a:bodyPr wrap="square" rtlCol="0" anchor="t"/>
          <a:lstStyle/>
          <a:p>
            <a:pPr rtl="1" algn="r" indent="0" marL="0">
              <a:buNone/>
            </a:pPr>
            <a:r>
              <a:rPr lang="en-US" sz="1400" b="1" dirty="0">
                <a:solidFill>
                  <a:srgbClr val="0F172A"/>
                </a:solidFill>
                <a:latin typeface="Arial" pitchFamily="34" charset="0"/>
                <a:ea typeface="Arial" pitchFamily="34" charset="-122"/>
                <a:cs typeface="Arial" pitchFamily="34" charset="-120"/>
              </a:rPr>
              <a:t>מיתוג ומיצוב מחדש</a:t>
            </a:r>
            <a:endParaRPr lang="en-US" sz="1400" dirty="0"/>
          </a:p>
        </p:txBody>
      </p:sp>
      <p:sp>
        <p:nvSpPr>
          <p:cNvPr id="9" name="Text 7"/>
          <p:cNvSpPr/>
          <p:nvPr/>
        </p:nvSpPr>
        <p:spPr>
          <a:xfrm>
            <a:off x="548640" y="2697480"/>
            <a:ext cx="1581912" cy="3337560"/>
          </a:xfrm>
          <a:prstGeom prst="rect">
            <a:avLst/>
          </a:prstGeom>
          <a:noFill/>
          <a:ln/>
        </p:spPr>
        <p:txBody>
          <a:bodyPr wrap="square" rtlCol="0" anchor="t"/>
          <a:lstStyle/>
          <a:p>
            <a:pPr rtl="1" algn="r" indent="0" marL="0">
              <a:buNone/>
            </a:pPr>
            <a:r>
              <a:rPr lang="en-US" sz="1100" dirty="0">
                <a:solidFill>
                  <a:srgbClr val="0F172A"/>
                </a:solidFill>
                <a:latin typeface="Arial" pitchFamily="34" charset="0"/>
                <a:ea typeface="Arial" pitchFamily="34" charset="-122"/>
                <a:cs typeface="Arial" pitchFamily="34" charset="-120"/>
              </a:rPr>
              <a:t>לבנות ולבסס זהות מותגית חדשה, חזקה ועצמאית לקבוצת מיכפל טכנולוגיות, שתפריד אותה ממותגי המוצר ותמצב אותה כבית טכנולוגי מוביל.</a:t>
            </a:r>
            <a:endParaRPr lang="en-US" sz="1100" dirty="0"/>
          </a:p>
        </p:txBody>
      </p:sp>
      <p:sp>
        <p:nvSpPr>
          <p:cNvPr id="10" name="Shape 8"/>
          <p:cNvSpPr/>
          <p:nvPr/>
        </p:nvSpPr>
        <p:spPr>
          <a:xfrm>
            <a:off x="2359152" y="1600200"/>
            <a:ext cx="1764792" cy="4526280"/>
          </a:xfrm>
          <a:prstGeom prst="rect">
            <a:avLst/>
          </a:prstGeom>
          <a:solidFill>
            <a:srgbClr val="F5F3FF"/>
          </a:solidFill>
          <a:ln w="12700">
            <a:solidFill>
              <a:srgbClr val="D1D5DB"/>
            </a:solidFill>
            <a:prstDash val="solid"/>
          </a:ln>
        </p:spPr>
      </p:sp>
      <p:sp>
        <p:nvSpPr>
          <p:cNvPr id="11" name="Shape 9"/>
          <p:cNvSpPr/>
          <p:nvPr/>
        </p:nvSpPr>
        <p:spPr>
          <a:xfrm>
            <a:off x="2359152" y="1600200"/>
            <a:ext cx="1764792" cy="137160"/>
          </a:xfrm>
          <a:prstGeom prst="rect">
            <a:avLst/>
          </a:prstGeom>
          <a:solidFill>
            <a:srgbClr val="1E40AF"/>
          </a:solidFill>
          <a:ln w="12700">
            <a:solidFill>
              <a:srgbClr val="1E40AF"/>
            </a:solidFill>
            <a:prstDash val="solid"/>
          </a:ln>
        </p:spPr>
      </p:sp>
      <p:sp>
        <p:nvSpPr>
          <p:cNvPr id="12" name="Text 10"/>
          <p:cNvSpPr/>
          <p:nvPr/>
        </p:nvSpPr>
        <p:spPr>
          <a:xfrm>
            <a:off x="2450592" y="1828800"/>
            <a:ext cx="1581912" cy="274320"/>
          </a:xfrm>
          <a:prstGeom prst="rect">
            <a:avLst/>
          </a:prstGeom>
          <a:noFill/>
          <a:ln/>
        </p:spPr>
        <p:txBody>
          <a:bodyPr wrap="square" rtlCol="0" anchor="ctr"/>
          <a:lstStyle/>
          <a:p>
            <a:pPr rtl="1" algn="r" indent="0" marL="0">
              <a:buNone/>
            </a:pPr>
            <a:r>
              <a:rPr lang="en-US" sz="1000" b="1" dirty="0">
                <a:solidFill>
                  <a:srgbClr val="64748B"/>
                </a:solidFill>
                <a:latin typeface="Arial" pitchFamily="34" charset="0"/>
                <a:ea typeface="Arial" pitchFamily="34" charset="-122"/>
                <a:cs typeface="Arial" pitchFamily="34" charset="-120"/>
              </a:rPr>
              <a:t>עמוד 2</a:t>
            </a:r>
            <a:endParaRPr lang="en-US" sz="1000" dirty="0"/>
          </a:p>
        </p:txBody>
      </p:sp>
      <p:sp>
        <p:nvSpPr>
          <p:cNvPr id="13" name="Text 11"/>
          <p:cNvSpPr/>
          <p:nvPr/>
        </p:nvSpPr>
        <p:spPr>
          <a:xfrm>
            <a:off x="2450592" y="2103120"/>
            <a:ext cx="1581912" cy="548640"/>
          </a:xfrm>
          <a:prstGeom prst="rect">
            <a:avLst/>
          </a:prstGeom>
          <a:noFill/>
          <a:ln/>
        </p:spPr>
        <p:txBody>
          <a:bodyPr wrap="square" rtlCol="0" anchor="t"/>
          <a:lstStyle/>
          <a:p>
            <a:pPr rtl="1" algn="r" indent="0" marL="0">
              <a:buNone/>
            </a:pPr>
            <a:r>
              <a:rPr lang="en-US" sz="1400" b="1" dirty="0">
                <a:solidFill>
                  <a:srgbClr val="0F172A"/>
                </a:solidFill>
                <a:latin typeface="Arial" pitchFamily="34" charset="0"/>
                <a:ea typeface="Arial" pitchFamily="34" charset="-122"/>
                <a:cs typeface="Arial" pitchFamily="34" charset="-120"/>
              </a:rPr>
              <a:t>בניית מנוע Go-To-Market</a:t>
            </a:r>
            <a:endParaRPr lang="en-US" sz="1400" dirty="0"/>
          </a:p>
        </p:txBody>
      </p:sp>
      <p:sp>
        <p:nvSpPr>
          <p:cNvPr id="14" name="Text 12"/>
          <p:cNvSpPr/>
          <p:nvPr/>
        </p:nvSpPr>
        <p:spPr>
          <a:xfrm>
            <a:off x="2450592" y="2697480"/>
            <a:ext cx="1581912" cy="3337560"/>
          </a:xfrm>
          <a:prstGeom prst="rect">
            <a:avLst/>
          </a:prstGeom>
          <a:noFill/>
          <a:ln/>
        </p:spPr>
        <p:txBody>
          <a:bodyPr wrap="square" rtlCol="0" anchor="t"/>
          <a:lstStyle/>
          <a:p>
            <a:pPr rtl="1" algn="r" indent="0" marL="0">
              <a:buNone/>
            </a:pPr>
            <a:r>
              <a:rPr lang="en-US" sz="1100" dirty="0">
                <a:solidFill>
                  <a:srgbClr val="0F172A"/>
                </a:solidFill>
                <a:latin typeface="Arial" pitchFamily="34" charset="0"/>
                <a:ea typeface="Arial" pitchFamily="34" charset="-122"/>
                <a:cs typeface="Arial" pitchFamily="34" charset="-120"/>
              </a:rPr>
              <a:t>להקים מאפס פונקציית שיווק ומכירות מרכזית, מבוססת דאטה, שתייצר זרם קבוע של ביקושים איכותיים ותתמוך בצמיחה האורגנית של הקבוצה.</a:t>
            </a:r>
            <a:endParaRPr lang="en-US" sz="1100" dirty="0"/>
          </a:p>
        </p:txBody>
      </p:sp>
      <p:sp>
        <p:nvSpPr>
          <p:cNvPr id="15" name="Shape 13"/>
          <p:cNvSpPr/>
          <p:nvPr/>
        </p:nvSpPr>
        <p:spPr>
          <a:xfrm>
            <a:off x="4261104" y="1600200"/>
            <a:ext cx="1764792" cy="4526280"/>
          </a:xfrm>
          <a:prstGeom prst="rect">
            <a:avLst/>
          </a:prstGeom>
          <a:solidFill>
            <a:srgbClr val="FFF1F2"/>
          </a:solidFill>
          <a:ln w="12700">
            <a:solidFill>
              <a:srgbClr val="D1D5DB"/>
            </a:solidFill>
            <a:prstDash val="solid"/>
          </a:ln>
        </p:spPr>
      </p:sp>
      <p:sp>
        <p:nvSpPr>
          <p:cNvPr id="16" name="Shape 14"/>
          <p:cNvSpPr/>
          <p:nvPr/>
        </p:nvSpPr>
        <p:spPr>
          <a:xfrm>
            <a:off x="4261104" y="1600200"/>
            <a:ext cx="1764792" cy="137160"/>
          </a:xfrm>
          <a:prstGeom prst="rect">
            <a:avLst/>
          </a:prstGeom>
          <a:solidFill>
            <a:srgbClr val="1E40AF"/>
          </a:solidFill>
          <a:ln w="12700">
            <a:solidFill>
              <a:srgbClr val="1E40AF"/>
            </a:solidFill>
            <a:prstDash val="solid"/>
          </a:ln>
        </p:spPr>
      </p:sp>
      <p:sp>
        <p:nvSpPr>
          <p:cNvPr id="17" name="Text 15"/>
          <p:cNvSpPr/>
          <p:nvPr/>
        </p:nvSpPr>
        <p:spPr>
          <a:xfrm>
            <a:off x="4352544" y="1828800"/>
            <a:ext cx="1581912" cy="274320"/>
          </a:xfrm>
          <a:prstGeom prst="rect">
            <a:avLst/>
          </a:prstGeom>
          <a:noFill/>
          <a:ln/>
        </p:spPr>
        <p:txBody>
          <a:bodyPr wrap="square" rtlCol="0" anchor="ctr"/>
          <a:lstStyle/>
          <a:p>
            <a:pPr rtl="1" algn="r" indent="0" marL="0">
              <a:buNone/>
            </a:pPr>
            <a:r>
              <a:rPr lang="en-US" sz="1000" b="1" dirty="0">
                <a:solidFill>
                  <a:srgbClr val="64748B"/>
                </a:solidFill>
                <a:latin typeface="Arial" pitchFamily="34" charset="0"/>
                <a:ea typeface="Arial" pitchFamily="34" charset="-122"/>
                <a:cs typeface="Arial" pitchFamily="34" charset="-120"/>
              </a:rPr>
              <a:t>עמוד 3</a:t>
            </a:r>
            <a:endParaRPr lang="en-US" sz="1000" dirty="0"/>
          </a:p>
        </p:txBody>
      </p:sp>
      <p:sp>
        <p:nvSpPr>
          <p:cNvPr id="18" name="Text 16"/>
          <p:cNvSpPr/>
          <p:nvPr/>
        </p:nvSpPr>
        <p:spPr>
          <a:xfrm>
            <a:off x="4352544" y="2103120"/>
            <a:ext cx="1581912" cy="548640"/>
          </a:xfrm>
          <a:prstGeom prst="rect">
            <a:avLst/>
          </a:prstGeom>
          <a:noFill/>
          <a:ln/>
        </p:spPr>
        <p:txBody>
          <a:bodyPr wrap="square" rtlCol="0" anchor="t"/>
          <a:lstStyle/>
          <a:p>
            <a:pPr rtl="1" algn="r" indent="0" marL="0">
              <a:buNone/>
            </a:pPr>
            <a:r>
              <a:rPr lang="en-US" sz="1400" b="1" dirty="0">
                <a:solidFill>
                  <a:srgbClr val="0F172A"/>
                </a:solidFill>
                <a:latin typeface="Arial" pitchFamily="34" charset="0"/>
                <a:ea typeface="Arial" pitchFamily="34" charset="-122"/>
                <a:cs typeface="Arial" pitchFamily="34" charset="-120"/>
              </a:rPr>
              <a:t>סינרגיה קבוצתית והרחבת לקוח</a:t>
            </a:r>
            <a:endParaRPr lang="en-US" sz="1400" dirty="0"/>
          </a:p>
        </p:txBody>
      </p:sp>
      <p:sp>
        <p:nvSpPr>
          <p:cNvPr id="19" name="Text 17"/>
          <p:cNvSpPr/>
          <p:nvPr/>
        </p:nvSpPr>
        <p:spPr>
          <a:xfrm>
            <a:off x="4352544" y="2697480"/>
            <a:ext cx="1581912" cy="3337560"/>
          </a:xfrm>
          <a:prstGeom prst="rect">
            <a:avLst/>
          </a:prstGeom>
          <a:noFill/>
          <a:ln/>
        </p:spPr>
        <p:txBody>
          <a:bodyPr wrap="square" rtlCol="0" anchor="t"/>
          <a:lstStyle/>
          <a:p>
            <a:pPr rtl="1" algn="r" indent="0" marL="0">
              <a:buNone/>
            </a:pPr>
            <a:r>
              <a:rPr lang="en-US" sz="1100" dirty="0">
                <a:solidFill>
                  <a:srgbClr val="0F172A"/>
                </a:solidFill>
                <a:latin typeface="Arial" pitchFamily="34" charset="0"/>
                <a:ea typeface="Arial" pitchFamily="34" charset="-122"/>
                <a:cs typeface="Arial" pitchFamily="34" charset="-120"/>
              </a:rPr>
              <a:t>להפוך 14 חברות נפרדות לאקוסיסטם המייצר ערך משותף, ולהגדיל באופן שיטתי את ההכנסה הממוצעת מכל לקוח קיים.</a:t>
            </a:r>
            <a:endParaRPr lang="en-US" sz="1100" dirty="0"/>
          </a:p>
        </p:txBody>
      </p:sp>
      <p:sp>
        <p:nvSpPr>
          <p:cNvPr id="20" name="Shape 18"/>
          <p:cNvSpPr/>
          <p:nvPr/>
        </p:nvSpPr>
        <p:spPr>
          <a:xfrm>
            <a:off x="6163056" y="1600200"/>
            <a:ext cx="1764792" cy="4526280"/>
          </a:xfrm>
          <a:prstGeom prst="rect">
            <a:avLst/>
          </a:prstGeom>
          <a:solidFill>
            <a:srgbClr val="FFFBEB"/>
          </a:solidFill>
          <a:ln w="12700">
            <a:solidFill>
              <a:srgbClr val="D1D5DB"/>
            </a:solidFill>
            <a:prstDash val="solid"/>
          </a:ln>
        </p:spPr>
      </p:sp>
      <p:sp>
        <p:nvSpPr>
          <p:cNvPr id="21" name="Shape 19"/>
          <p:cNvSpPr/>
          <p:nvPr/>
        </p:nvSpPr>
        <p:spPr>
          <a:xfrm>
            <a:off x="6163056" y="1600200"/>
            <a:ext cx="1764792" cy="137160"/>
          </a:xfrm>
          <a:prstGeom prst="rect">
            <a:avLst/>
          </a:prstGeom>
          <a:solidFill>
            <a:srgbClr val="1E40AF"/>
          </a:solidFill>
          <a:ln w="12700">
            <a:solidFill>
              <a:srgbClr val="1E40AF"/>
            </a:solidFill>
            <a:prstDash val="solid"/>
          </a:ln>
        </p:spPr>
      </p:sp>
      <p:sp>
        <p:nvSpPr>
          <p:cNvPr id="22" name="Text 20"/>
          <p:cNvSpPr/>
          <p:nvPr/>
        </p:nvSpPr>
        <p:spPr>
          <a:xfrm>
            <a:off x="6254496" y="1828800"/>
            <a:ext cx="1581912" cy="274320"/>
          </a:xfrm>
          <a:prstGeom prst="rect">
            <a:avLst/>
          </a:prstGeom>
          <a:noFill/>
          <a:ln/>
        </p:spPr>
        <p:txBody>
          <a:bodyPr wrap="square" rtlCol="0" anchor="ctr"/>
          <a:lstStyle/>
          <a:p>
            <a:pPr rtl="1" algn="r" indent="0" marL="0">
              <a:buNone/>
            </a:pPr>
            <a:r>
              <a:rPr lang="en-US" sz="1000" b="1" dirty="0">
                <a:solidFill>
                  <a:srgbClr val="64748B"/>
                </a:solidFill>
                <a:latin typeface="Arial" pitchFamily="34" charset="0"/>
                <a:ea typeface="Arial" pitchFamily="34" charset="-122"/>
                <a:cs typeface="Arial" pitchFamily="34" charset="-120"/>
              </a:rPr>
              <a:t>עמוד 4</a:t>
            </a:r>
            <a:endParaRPr lang="en-US" sz="1000" dirty="0"/>
          </a:p>
        </p:txBody>
      </p:sp>
      <p:sp>
        <p:nvSpPr>
          <p:cNvPr id="23" name="Text 21"/>
          <p:cNvSpPr/>
          <p:nvPr/>
        </p:nvSpPr>
        <p:spPr>
          <a:xfrm>
            <a:off x="6254496" y="2103120"/>
            <a:ext cx="1581912" cy="548640"/>
          </a:xfrm>
          <a:prstGeom prst="rect">
            <a:avLst/>
          </a:prstGeom>
          <a:noFill/>
          <a:ln/>
        </p:spPr>
        <p:txBody>
          <a:bodyPr wrap="square" rtlCol="0" anchor="t"/>
          <a:lstStyle/>
          <a:p>
            <a:pPr rtl="1" algn="r" indent="0" marL="0">
              <a:buNone/>
            </a:pPr>
            <a:r>
              <a:rPr lang="en-US" sz="1400" b="1" dirty="0">
                <a:solidFill>
                  <a:srgbClr val="0F172A"/>
                </a:solidFill>
                <a:latin typeface="Arial" pitchFamily="34" charset="0"/>
                <a:ea typeface="Arial" pitchFamily="34" charset="-122"/>
                <a:cs typeface="Arial" pitchFamily="34" charset="-120"/>
              </a:rPr>
              <a:t>טרנספורמציה בחוויית הלקוח</a:t>
            </a:r>
            <a:endParaRPr lang="en-US" sz="1400" dirty="0"/>
          </a:p>
        </p:txBody>
      </p:sp>
      <p:sp>
        <p:nvSpPr>
          <p:cNvPr id="24" name="Text 22"/>
          <p:cNvSpPr/>
          <p:nvPr/>
        </p:nvSpPr>
        <p:spPr>
          <a:xfrm>
            <a:off x="6254496" y="2697480"/>
            <a:ext cx="1581912" cy="3337560"/>
          </a:xfrm>
          <a:prstGeom prst="rect">
            <a:avLst/>
          </a:prstGeom>
          <a:noFill/>
          <a:ln/>
        </p:spPr>
        <p:txBody>
          <a:bodyPr wrap="square" rtlCol="0" anchor="t"/>
          <a:lstStyle/>
          <a:p>
            <a:pPr rtl="1" algn="r" indent="0" marL="0">
              <a:buNone/>
            </a:pPr>
            <a:r>
              <a:rPr lang="en-US" sz="1100" dirty="0">
                <a:solidFill>
                  <a:srgbClr val="0F172A"/>
                </a:solidFill>
                <a:latin typeface="Arial" pitchFamily="34" charset="0"/>
                <a:ea typeface="Arial" pitchFamily="34" charset="-122"/>
                <a:cs typeface="Arial" pitchFamily="34" charset="-120"/>
              </a:rPr>
              <a:t>לשפר באופן דרמטי את חוויית השירות, התמיכה והשימוש במוצרי הקבוצה, במטרה להעלות את שביעות הרצון, הנאמנות והשימור.</a:t>
            </a:r>
            <a:endParaRPr lang="en-US" sz="1100" dirty="0"/>
          </a:p>
        </p:txBody>
      </p:sp>
      <p:sp>
        <p:nvSpPr>
          <p:cNvPr id="25" name="Shape 23"/>
          <p:cNvSpPr/>
          <p:nvPr/>
        </p:nvSpPr>
        <p:spPr>
          <a:xfrm>
            <a:off x="8065008" y="1600200"/>
            <a:ext cx="1764792" cy="4526280"/>
          </a:xfrm>
          <a:prstGeom prst="rect">
            <a:avLst/>
          </a:prstGeom>
          <a:solidFill>
            <a:srgbClr val="ECFDF5"/>
          </a:solidFill>
          <a:ln w="12700">
            <a:solidFill>
              <a:srgbClr val="D1D5DB"/>
            </a:solidFill>
            <a:prstDash val="solid"/>
          </a:ln>
        </p:spPr>
      </p:sp>
      <p:sp>
        <p:nvSpPr>
          <p:cNvPr id="26" name="Shape 24"/>
          <p:cNvSpPr/>
          <p:nvPr/>
        </p:nvSpPr>
        <p:spPr>
          <a:xfrm>
            <a:off x="8065008" y="1600200"/>
            <a:ext cx="1764792" cy="137160"/>
          </a:xfrm>
          <a:prstGeom prst="rect">
            <a:avLst/>
          </a:prstGeom>
          <a:solidFill>
            <a:srgbClr val="1E40AF"/>
          </a:solidFill>
          <a:ln w="12700">
            <a:solidFill>
              <a:srgbClr val="1E40AF"/>
            </a:solidFill>
            <a:prstDash val="solid"/>
          </a:ln>
        </p:spPr>
      </p:sp>
      <p:sp>
        <p:nvSpPr>
          <p:cNvPr id="27" name="Text 25"/>
          <p:cNvSpPr/>
          <p:nvPr/>
        </p:nvSpPr>
        <p:spPr>
          <a:xfrm>
            <a:off x="8156448" y="1828800"/>
            <a:ext cx="1581912" cy="274320"/>
          </a:xfrm>
          <a:prstGeom prst="rect">
            <a:avLst/>
          </a:prstGeom>
          <a:noFill/>
          <a:ln/>
        </p:spPr>
        <p:txBody>
          <a:bodyPr wrap="square" rtlCol="0" anchor="ctr"/>
          <a:lstStyle/>
          <a:p>
            <a:pPr rtl="1" algn="r" indent="0" marL="0">
              <a:buNone/>
            </a:pPr>
            <a:r>
              <a:rPr lang="en-US" sz="1000" b="1" dirty="0">
                <a:solidFill>
                  <a:srgbClr val="64748B"/>
                </a:solidFill>
                <a:latin typeface="Arial" pitchFamily="34" charset="0"/>
                <a:ea typeface="Arial" pitchFamily="34" charset="-122"/>
                <a:cs typeface="Arial" pitchFamily="34" charset="-120"/>
              </a:rPr>
              <a:t>עמוד 5</a:t>
            </a:r>
            <a:endParaRPr lang="en-US" sz="1000" dirty="0"/>
          </a:p>
        </p:txBody>
      </p:sp>
      <p:sp>
        <p:nvSpPr>
          <p:cNvPr id="28" name="Text 26"/>
          <p:cNvSpPr/>
          <p:nvPr/>
        </p:nvSpPr>
        <p:spPr>
          <a:xfrm>
            <a:off x="8156448" y="2103120"/>
            <a:ext cx="1581912" cy="548640"/>
          </a:xfrm>
          <a:prstGeom prst="rect">
            <a:avLst/>
          </a:prstGeom>
          <a:noFill/>
          <a:ln/>
        </p:spPr>
        <p:txBody>
          <a:bodyPr wrap="square" rtlCol="0" anchor="t"/>
          <a:lstStyle/>
          <a:p>
            <a:pPr rtl="1" algn="r" indent="0" marL="0">
              <a:buNone/>
            </a:pPr>
            <a:r>
              <a:rPr lang="en-US" sz="1400" b="1" dirty="0">
                <a:solidFill>
                  <a:srgbClr val="0F172A"/>
                </a:solidFill>
                <a:latin typeface="Arial" pitchFamily="34" charset="0"/>
                <a:ea typeface="Arial" pitchFamily="34" charset="-122"/>
                <a:cs typeface="Arial" pitchFamily="34" charset="-120"/>
              </a:rPr>
              <a:t>שוק ההון וקשרי משקיעים</a:t>
            </a:r>
            <a:endParaRPr lang="en-US" sz="1400" dirty="0"/>
          </a:p>
        </p:txBody>
      </p:sp>
      <p:sp>
        <p:nvSpPr>
          <p:cNvPr id="29" name="Text 27"/>
          <p:cNvSpPr/>
          <p:nvPr/>
        </p:nvSpPr>
        <p:spPr>
          <a:xfrm>
            <a:off x="8156448" y="2697480"/>
            <a:ext cx="1581912" cy="3337560"/>
          </a:xfrm>
          <a:prstGeom prst="rect">
            <a:avLst/>
          </a:prstGeom>
          <a:noFill/>
          <a:ln/>
        </p:spPr>
        <p:txBody>
          <a:bodyPr wrap="square" rtlCol="0" anchor="t"/>
          <a:lstStyle/>
          <a:p>
            <a:pPr rtl="1" algn="r" indent="0" marL="0">
              <a:buNone/>
            </a:pPr>
            <a:r>
              <a:rPr lang="en-US" sz="1100" dirty="0">
                <a:solidFill>
                  <a:srgbClr val="0F172A"/>
                </a:solidFill>
                <a:latin typeface="Arial" pitchFamily="34" charset="0"/>
                <a:ea typeface="Arial" pitchFamily="34" charset="-122"/>
                <a:cs typeface="Arial" pitchFamily="34" charset="-120"/>
              </a:rPr>
              <a:t>לייצר ולתחזק נרטיב השקעות ברור, עקבי ומשכנע עבור שוק ההון, במטרה להציף ערך, לחזק את אמון המשקיעים ולתמוך בשווי החברה.</a:t>
            </a:r>
            <a:endParaRPr lang="en-US" sz="1100" dirty="0"/>
          </a:p>
        </p:txBody>
      </p:sp>
      <p:sp>
        <p:nvSpPr>
          <p:cNvPr id="30" name="Shape 28"/>
          <p:cNvSpPr/>
          <p:nvPr/>
        </p:nvSpPr>
        <p:spPr>
          <a:xfrm>
            <a:off x="9966960" y="1600200"/>
            <a:ext cx="1764792" cy="4526280"/>
          </a:xfrm>
          <a:prstGeom prst="rect">
            <a:avLst/>
          </a:prstGeom>
          <a:solidFill>
            <a:srgbClr val="FAE8FF"/>
          </a:solidFill>
          <a:ln w="12700">
            <a:solidFill>
              <a:srgbClr val="D1D5DB"/>
            </a:solidFill>
            <a:prstDash val="solid"/>
          </a:ln>
        </p:spPr>
      </p:sp>
      <p:sp>
        <p:nvSpPr>
          <p:cNvPr id="31" name="Shape 29"/>
          <p:cNvSpPr/>
          <p:nvPr/>
        </p:nvSpPr>
        <p:spPr>
          <a:xfrm>
            <a:off x="9966960" y="1600200"/>
            <a:ext cx="1764792" cy="137160"/>
          </a:xfrm>
          <a:prstGeom prst="rect">
            <a:avLst/>
          </a:prstGeom>
          <a:solidFill>
            <a:srgbClr val="1E40AF"/>
          </a:solidFill>
          <a:ln w="12700">
            <a:solidFill>
              <a:srgbClr val="1E40AF"/>
            </a:solidFill>
            <a:prstDash val="solid"/>
          </a:ln>
        </p:spPr>
      </p:sp>
      <p:sp>
        <p:nvSpPr>
          <p:cNvPr id="32" name="Text 30"/>
          <p:cNvSpPr/>
          <p:nvPr/>
        </p:nvSpPr>
        <p:spPr>
          <a:xfrm>
            <a:off x="10058400" y="1828800"/>
            <a:ext cx="1581912" cy="274320"/>
          </a:xfrm>
          <a:prstGeom prst="rect">
            <a:avLst/>
          </a:prstGeom>
          <a:noFill/>
          <a:ln/>
        </p:spPr>
        <p:txBody>
          <a:bodyPr wrap="square" rtlCol="0" anchor="ctr"/>
          <a:lstStyle/>
          <a:p>
            <a:pPr rtl="1" algn="r" indent="0" marL="0">
              <a:buNone/>
            </a:pPr>
            <a:r>
              <a:rPr lang="en-US" sz="1000" b="1" dirty="0">
                <a:solidFill>
                  <a:srgbClr val="64748B"/>
                </a:solidFill>
                <a:latin typeface="Arial" pitchFamily="34" charset="0"/>
                <a:ea typeface="Arial" pitchFamily="34" charset="-122"/>
                <a:cs typeface="Arial" pitchFamily="34" charset="-120"/>
              </a:rPr>
              <a:t>עמוד 6</a:t>
            </a:r>
            <a:endParaRPr lang="en-US" sz="1000" dirty="0"/>
          </a:p>
        </p:txBody>
      </p:sp>
      <p:sp>
        <p:nvSpPr>
          <p:cNvPr id="33" name="Text 31"/>
          <p:cNvSpPr/>
          <p:nvPr/>
        </p:nvSpPr>
        <p:spPr>
          <a:xfrm>
            <a:off x="10058400" y="2103120"/>
            <a:ext cx="1581912" cy="548640"/>
          </a:xfrm>
          <a:prstGeom prst="rect">
            <a:avLst/>
          </a:prstGeom>
          <a:noFill/>
          <a:ln/>
        </p:spPr>
        <p:txBody>
          <a:bodyPr wrap="square" rtlCol="0" anchor="t"/>
          <a:lstStyle/>
          <a:p>
            <a:pPr rtl="1" algn="r" indent="0" marL="0">
              <a:buNone/>
            </a:pPr>
            <a:r>
              <a:rPr lang="en-US" sz="1400" b="1" dirty="0">
                <a:solidFill>
                  <a:srgbClr val="0F172A"/>
                </a:solidFill>
                <a:latin typeface="Arial" pitchFamily="34" charset="0"/>
                <a:ea typeface="Arial" pitchFamily="34" charset="-122"/>
                <a:cs typeface="Arial" pitchFamily="34" charset="-120"/>
              </a:rPr>
              <a:t>מנועי צמיחה חדשים (Fintech)</a:t>
            </a:r>
            <a:endParaRPr lang="en-US" sz="1400" dirty="0"/>
          </a:p>
        </p:txBody>
      </p:sp>
      <p:sp>
        <p:nvSpPr>
          <p:cNvPr id="34" name="Text 32"/>
          <p:cNvSpPr/>
          <p:nvPr/>
        </p:nvSpPr>
        <p:spPr>
          <a:xfrm>
            <a:off x="10058400" y="2697480"/>
            <a:ext cx="1581912" cy="3337560"/>
          </a:xfrm>
          <a:prstGeom prst="rect">
            <a:avLst/>
          </a:prstGeom>
          <a:noFill/>
          <a:ln/>
        </p:spPr>
        <p:txBody>
          <a:bodyPr wrap="square" rtlCol="0" anchor="t"/>
          <a:lstStyle/>
          <a:p>
            <a:pPr rtl="1" algn="r" indent="0" marL="0">
              <a:buNone/>
            </a:pPr>
            <a:r>
              <a:rPr lang="en-US" sz="1100" dirty="0">
                <a:solidFill>
                  <a:srgbClr val="0F172A"/>
                </a:solidFill>
                <a:latin typeface="Arial" pitchFamily="34" charset="0"/>
                <a:ea typeface="Arial" pitchFamily="34" charset="-122"/>
                <a:cs typeface="Arial" pitchFamily="34" charset="-120"/>
              </a:rPr>
              <a:t>לפתח ולבחון מנועי צמיחה חדשים מחוץ לעסקי הליבה, תוך התמקדות בשוק הרווחה הפיננסית לעובדים (B2B2C).</a:t>
            </a:r>
            <a:endParaRPr lang="en-US" sz="1100" dirty="0"/>
          </a:p>
        </p:txBody>
      </p:sp>
      <p:sp>
        <p:nvSpPr>
          <p:cNvPr id="35" name="Text 33"/>
          <p:cNvSpPr/>
          <p:nvPr/>
        </p:nvSpPr>
        <p:spPr>
          <a:xfrm>
            <a:off x="457200" y="6492240"/>
            <a:ext cx="11274552" cy="274320"/>
          </a:xfrm>
          <a:prstGeom prst="rect">
            <a:avLst/>
          </a:prstGeom>
          <a:noFill/>
          <a:ln/>
        </p:spPr>
        <p:txBody>
          <a:bodyPr wrap="square" rtlCol="0" anchor="ctr"/>
          <a:lstStyle/>
          <a:p>
            <a:pPr algn="l" indent="0" marL="0">
              <a:buNone/>
            </a:pPr>
            <a:r>
              <a:rPr lang="en-US" sz="1000" dirty="0">
                <a:solidFill>
                  <a:srgbClr val="64748B"/>
                </a:solidFill>
                <a:latin typeface="Arial" pitchFamily="34" charset="0"/>
                <a:ea typeface="Arial" pitchFamily="34" charset="-122"/>
                <a:cs typeface="Arial" pitchFamily="34" charset="-120"/>
              </a:rPr>
              <a:t>קבוצת מיכפל טכנולוגיות בע"מ</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dirty="0">
                <a:solidFill>
                  <a:srgbClr val="64748B"/>
                </a:solidFill>
                <a:latin typeface="Arial" pitchFamily="34" charset="0"/>
                <a:ea typeface="Arial" pitchFamily="34" charset="-122"/>
                <a:cs typeface="Arial" pitchFamily="34" charset="-120"/>
              </a:rPr>
              <a:t>12.08.2026</a:t>
            </a:r>
            <a:pPr algn="l" indent="0" marL="0">
              <a:buNone/>
            </a:pPr>
            <a:r>
              <a:rPr lang="en-US" sz="1000" dirty="0">
                <a:solidFill>
                  <a:srgbClr val="64748B"/>
                </a:solidFill>
                <a:latin typeface="Arial" pitchFamily="34" charset="0"/>
                <a:ea typeface="Arial" pitchFamily="34" charset="-122"/>
                <a:cs typeface="Arial" pitchFamily="34" charset="-120"/>
              </a:rPr>
              <a:t>    ·    </a:t>
            </a:r>
            <a:pPr algn="l" indent="0" marL="0">
              <a:buNone/>
            </a:pPr>
            <a:r>
              <a:rPr lang="en-US" sz="1000" b="1" dirty="0">
                <a:solidFill>
                  <a:srgbClr val="64748B"/>
                </a:solidFill>
                <a:latin typeface="Arial" pitchFamily="34" charset="0"/>
                <a:ea typeface="Arial" pitchFamily="34" charset="-122"/>
                <a:cs typeface="Arial"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קבוצת מיכפל טכנולוגיות בע"מ</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תכנית שיווק — קבוצת מיכפל טכנולוגיות בע"מ</dc:title>
  <dc:subject>PptxGenJS Presentation</dc:subject>
  <dc:creator>CMO Planner</dc:creator>
  <cp:lastModifiedBy>CMO Planner</cp:lastModifiedBy>
  <cp:revision>1</cp:revision>
  <dcterms:created xsi:type="dcterms:W3CDTF">2026-08-12T22:50:21Z</dcterms:created>
  <dcterms:modified xsi:type="dcterms:W3CDTF">2026-08-12T22:50:21Z</dcterms:modified>
</cp:coreProperties>
</file>